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82" r:id="rId5"/>
    <p:sldId id="260" r:id="rId6"/>
    <p:sldId id="259" r:id="rId7"/>
    <p:sldId id="275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95050A-6F92-4569-B04B-4B0CA02865F0}">
          <p14:sldIdLst>
            <p14:sldId id="256"/>
            <p14:sldId id="257"/>
            <p14:sldId id="282"/>
            <p14:sldId id="260"/>
            <p14:sldId id="259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2B2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930" autoAdjust="0"/>
  </p:normalViewPr>
  <p:slideViewPr>
    <p:cSldViewPr>
      <p:cViewPr varScale="1">
        <p:scale>
          <a:sx n="83" d="100"/>
          <a:sy n="83" d="100"/>
        </p:scale>
        <p:origin x="5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AFC6-7519-4A28-848B-C49E7D67F31F}" type="datetimeFigureOut">
              <a:rPr lang="ru-RU" smtClean="0"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96417-FF24-433A-8BA7-DC6DABF0E7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100"/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914400" y="2125980"/>
            <a:ext cx="1036320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158633"/>
          </a:xfrm>
        </p:spPr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" y="0"/>
            <a:ext cx="5663475" cy="685797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 bwMode="auto">
          <a:xfrm>
            <a:off x="8" y="3"/>
            <a:ext cx="5672784" cy="6849914"/>
          </a:xfrm>
          <a:custGeom>
            <a:avLst/>
            <a:gdLst/>
            <a:ahLst/>
            <a:cxnLst/>
            <a:rect l="l" t="t" r="r" b="b"/>
            <a:pathLst>
              <a:path w="9354185" h="11296015" extrusionOk="0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 extrusionOk="0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bg object 18"/>
          <p:cNvSpPr/>
          <p:nvPr/>
        </p:nvSpPr>
        <p:spPr bwMode="auto">
          <a:xfrm>
            <a:off x="5672861" y="0"/>
            <a:ext cx="6519601" cy="1840994"/>
          </a:xfrm>
          <a:custGeom>
            <a:avLst/>
            <a:gdLst/>
            <a:ahLst/>
            <a:cxnLst/>
            <a:rect l="l" t="t" r="r" b="b"/>
            <a:pathLst>
              <a:path w="10750550" h="3035935" extrusionOk="0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3"/>
          <a:stretch/>
        </p:blipFill>
        <p:spPr bwMode="auto">
          <a:xfrm>
            <a:off x="9350469" y="5846586"/>
            <a:ext cx="256426" cy="25179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/>
          <a:stretch/>
        </p:blipFill>
        <p:spPr bwMode="auto">
          <a:xfrm>
            <a:off x="8863897" y="6142522"/>
            <a:ext cx="1229582" cy="144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181909"/>
          </a:xfrm>
        </p:spPr>
        <p:txBody>
          <a:bodyPr lIns="0" tIns="0" rIns="0" bIns="0"/>
          <a:lstStyle>
            <a:lvl1pPr>
              <a:defRPr sz="12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739776-E079-4529-887B-EEB4FD930D54}" type="datetimeFigureOut">
              <a:rPr lang="ru-RU"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2E80AA-5522-4A6F-909A-8BABC1F529C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385" cy="6857230"/>
          </a:xfrm>
          <a:custGeom>
            <a:avLst/>
            <a:gdLst/>
            <a:ahLst/>
            <a:cxnLst/>
            <a:rect l="l" t="t" r="r" b="b"/>
            <a:pathLst>
              <a:path w="20104735" h="11308080" extrusionOk="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pPr marL="0" marR="0" lvl="0" indent="0" algn="l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426861" y="1661434"/>
            <a:ext cx="2408363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468547" y="2967602"/>
            <a:ext cx="5921553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1D8BD707-D9CF-40AE-B4C6-C98DA3205C09}" type="datetimeFigureOut">
              <a:rPr lang="en-US" sz="1100">
                <a:solidFill>
                  <a:prstClr val="black">
                    <a:tint val="75000"/>
                  </a:prstClr>
                </a:solidFill>
              </a:rPr>
              <a:t>9/8/2023</a:t>
            </a:fld>
            <a:endParaRPr lang="en-US" sz="11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>
              <a:defRPr/>
            </a:pPr>
            <a:fld id="{B6F15528-21DE-4FAA-801E-634DDDAF4B2B}" type="slidenum">
              <a:rPr lang="ru-RU" sz="110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 sz="110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29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image" Target="../media/image25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INFO@FPPRT.RU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6057954" y="2380303"/>
            <a:ext cx="5582661" cy="2885876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  <a:defRPr/>
            </a:pPr>
            <a:r>
              <a:rPr sz="3750" spc="5" dirty="0">
                <a:solidFill>
                  <a:srgbClr val="E84E22"/>
                </a:solidFill>
              </a:rPr>
              <a:t>ФОНД </a:t>
            </a:r>
            <a:r>
              <a:rPr sz="3750" spc="9" dirty="0">
                <a:solidFill>
                  <a:srgbClr val="E84E22"/>
                </a:solidFill>
              </a:rPr>
              <a:t>ПОДДЕРЖКИ </a:t>
            </a:r>
            <a:r>
              <a:rPr sz="3750" spc="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ПРЕДПРИНИМАТЕЛЬСТВА </a:t>
            </a:r>
            <a:r>
              <a:rPr sz="3750" spc="-837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РЕСПУБЛИКИ</a:t>
            </a:r>
            <a:r>
              <a:rPr sz="3750" spc="-11" dirty="0">
                <a:solidFill>
                  <a:srgbClr val="E84E22"/>
                </a:solidFill>
              </a:rPr>
              <a:t> </a:t>
            </a:r>
            <a:r>
              <a:rPr sz="3750" spc="9" dirty="0">
                <a:solidFill>
                  <a:srgbClr val="E84E22"/>
                </a:solidFill>
              </a:rPr>
              <a:t>ТАТАРСТАН</a:t>
            </a:r>
            <a:endParaRPr sz="3750" dirty="0"/>
          </a:p>
          <a:p>
            <a:pPr marL="45438" marR="234889">
              <a:lnSpc>
                <a:spcPct val="100000"/>
              </a:lnSpc>
              <a:spcBef>
                <a:spcPts val="285"/>
              </a:spcBef>
              <a:defRPr/>
            </a:pPr>
            <a:r>
              <a:rPr lang="ru-RU" sz="2400" b="0" spc="-9" dirty="0">
                <a:solidFill>
                  <a:srgbClr val="672E17"/>
                </a:solidFill>
              </a:rPr>
              <a:t>Финансовые м</a:t>
            </a:r>
            <a:r>
              <a:rPr sz="2400" b="0" spc="-9" dirty="0" err="1">
                <a:solidFill>
                  <a:srgbClr val="672E17"/>
                </a:solidFill>
              </a:rPr>
              <a:t>еры</a:t>
            </a:r>
            <a:r>
              <a:rPr sz="2400" b="0" spc="-36" dirty="0">
                <a:solidFill>
                  <a:srgbClr val="672E17"/>
                </a:solidFill>
              </a:rPr>
              <a:t> </a:t>
            </a:r>
            <a:r>
              <a:rPr sz="2400" b="0" spc="-11" dirty="0" err="1">
                <a:solidFill>
                  <a:srgbClr val="672E17"/>
                </a:solidFill>
              </a:rPr>
              <a:t>поддержки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18" dirty="0" err="1">
                <a:solidFill>
                  <a:srgbClr val="672E17"/>
                </a:solidFill>
              </a:rPr>
              <a:t>предпринимателей</a:t>
            </a:r>
            <a:r>
              <a:rPr sz="2400" b="0" spc="-55" dirty="0">
                <a:solidFill>
                  <a:srgbClr val="672E17"/>
                </a:solidFill>
              </a:rPr>
              <a:t> </a:t>
            </a:r>
            <a:br>
              <a:rPr lang="ru-RU" sz="2400" b="0" spc="-55" dirty="0">
                <a:solidFill>
                  <a:srgbClr val="672E17"/>
                </a:solidFill>
              </a:rPr>
            </a:br>
            <a:r>
              <a:rPr sz="2400" b="0" spc="-2" dirty="0">
                <a:solidFill>
                  <a:srgbClr val="672E17"/>
                </a:solidFill>
              </a:rPr>
              <a:t>в </a:t>
            </a:r>
            <a:r>
              <a:rPr sz="2400" b="0" spc="-534" dirty="0">
                <a:solidFill>
                  <a:srgbClr val="672E17"/>
                </a:solidFill>
              </a:rPr>
              <a:t> </a:t>
            </a:r>
            <a:r>
              <a:rPr sz="2400" b="0" spc="-5" dirty="0">
                <a:solidFill>
                  <a:srgbClr val="672E17"/>
                </a:solidFill>
              </a:rPr>
              <a:t>202</a:t>
            </a:r>
            <a:r>
              <a:rPr lang="ru-RU" sz="2400" b="0" spc="-5" dirty="0">
                <a:solidFill>
                  <a:srgbClr val="672E17"/>
                </a:solidFill>
              </a:rPr>
              <a:t>3</a:t>
            </a:r>
            <a:r>
              <a:rPr sz="2400" b="0" spc="-49" dirty="0">
                <a:solidFill>
                  <a:srgbClr val="672E17"/>
                </a:solidFill>
              </a:rPr>
              <a:t> </a:t>
            </a:r>
            <a:r>
              <a:rPr sz="2400" b="0" spc="-36" dirty="0" err="1">
                <a:solidFill>
                  <a:srgbClr val="672E17"/>
                </a:solidFill>
              </a:rPr>
              <a:t>году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 bwMode="auto">
          <a:xfrm>
            <a:off x="10383508" y="5920756"/>
            <a:ext cx="1350807" cy="373629"/>
          </a:xfrm>
          <a:prstGeom prst="rect">
            <a:avLst/>
          </a:prstGeom>
        </p:spPr>
        <p:txBody>
          <a:bodyPr vert="horz" wrap="square" lIns="0" tIns="6161" rIns="0" bIns="0" rtlCol="0">
            <a:spAutoFit/>
          </a:bodyPr>
          <a:lstStyle/>
          <a:p>
            <a:pPr marL="7701" marR="3081">
              <a:lnSpc>
                <a:spcPct val="101000"/>
              </a:lnSpc>
              <a:spcBef>
                <a:spcPts val="49"/>
              </a:spcBef>
              <a:defRPr/>
            </a:pP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Ци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фр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spc="-76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п</a:t>
            </a:r>
            <a:r>
              <a:rPr sz="1200" spc="-23">
                <a:solidFill>
                  <a:srgbClr val="672E17"/>
                </a:solidFill>
                <a:latin typeface="Calibri"/>
                <a:cs typeface="Calibri"/>
              </a:rPr>
              <a:t>ла</a:t>
            </a:r>
            <a:r>
              <a:rPr sz="1200" spc="-38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ф</a:t>
            </a:r>
            <a:r>
              <a:rPr sz="1200" spc="-30">
                <a:solidFill>
                  <a:srgbClr val="672E17"/>
                </a:solidFill>
                <a:latin typeface="Calibri"/>
                <a:cs typeface="Calibri"/>
              </a:rPr>
              <a:t>о</a:t>
            </a:r>
            <a:r>
              <a:rPr sz="1200" spc="-27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spc="-33">
                <a:solidFill>
                  <a:srgbClr val="672E17"/>
                </a:solidFill>
                <a:latin typeface="Calibri"/>
                <a:cs typeface="Calibri"/>
              </a:rPr>
              <a:t>м</a:t>
            </a:r>
            <a:r>
              <a:rPr sz="1200">
                <a:solidFill>
                  <a:srgbClr val="672E17"/>
                </a:solidFill>
                <a:latin typeface="Calibri"/>
                <a:cs typeface="Calibri"/>
              </a:rPr>
              <a:t>а  </a:t>
            </a:r>
            <a:r>
              <a:rPr sz="1200" spc="-21">
                <a:solidFill>
                  <a:srgbClr val="672E17"/>
                </a:solidFill>
                <a:latin typeface="Calibri"/>
                <a:cs typeface="Calibri"/>
              </a:rPr>
              <a:t>МСП.РФ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 bwMode="auto">
          <a:xfrm>
            <a:off x="7193126" y="5921479"/>
            <a:ext cx="286488" cy="381214"/>
            <a:chOff x="11861291" y="9764958"/>
            <a:chExt cx="472440" cy="628650"/>
          </a:xfrm>
        </p:grpSpPr>
        <p:sp>
          <p:nvSpPr>
            <p:cNvPr id="5" name="object 5"/>
            <p:cNvSpPr/>
            <p:nvPr/>
          </p:nvSpPr>
          <p:spPr bwMode="auto">
            <a:xfrm>
              <a:off x="11860988" y="9765556"/>
              <a:ext cx="472440" cy="628015"/>
            </a:xfrm>
            <a:custGeom>
              <a:avLst/>
              <a:gdLst/>
              <a:ahLst/>
              <a:cxnLst/>
              <a:rect l="l" t="t" r="r" b="b"/>
              <a:pathLst>
                <a:path w="472440" h="628015" extrusionOk="0">
                  <a:moveTo>
                    <a:pt x="157353" y="481431"/>
                  </a:moveTo>
                  <a:lnTo>
                    <a:pt x="0" y="321360"/>
                  </a:lnTo>
                  <a:lnTo>
                    <a:pt x="0" y="467817"/>
                  </a:lnTo>
                  <a:lnTo>
                    <a:pt x="157353" y="627849"/>
                  </a:lnTo>
                  <a:lnTo>
                    <a:pt x="157353" y="481431"/>
                  </a:lnTo>
                  <a:close/>
                </a:path>
                <a:path w="472440" h="628015" extrusionOk="0">
                  <a:moveTo>
                    <a:pt x="314566" y="320725"/>
                  </a:moveTo>
                  <a:lnTo>
                    <a:pt x="157353" y="160642"/>
                  </a:lnTo>
                  <a:lnTo>
                    <a:pt x="157353" y="307111"/>
                  </a:lnTo>
                  <a:lnTo>
                    <a:pt x="314566" y="467182"/>
                  </a:lnTo>
                  <a:lnTo>
                    <a:pt x="314566" y="320725"/>
                  </a:lnTo>
                  <a:close/>
                </a:path>
                <a:path w="472440" h="628015" extrusionOk="0">
                  <a:moveTo>
                    <a:pt x="472046" y="160007"/>
                  </a:moveTo>
                  <a:lnTo>
                    <a:pt x="314693" y="0"/>
                  </a:lnTo>
                  <a:lnTo>
                    <a:pt x="314693" y="146418"/>
                  </a:lnTo>
                  <a:lnTo>
                    <a:pt x="472046" y="306476"/>
                  </a:lnTo>
                  <a:lnTo>
                    <a:pt x="472046" y="160007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88952" y="10085546"/>
              <a:ext cx="143510" cy="147955"/>
            </a:xfrm>
            <a:custGeom>
              <a:avLst/>
              <a:gdLst/>
              <a:ahLst/>
              <a:cxnLst/>
              <a:rect l="l" t="t" r="r" b="b"/>
              <a:pathLst>
                <a:path w="143509" h="147954" extrusionOk="0">
                  <a:moveTo>
                    <a:pt x="142893" y="30"/>
                  </a:moveTo>
                  <a:lnTo>
                    <a:pt x="-308" y="30"/>
                  </a:lnTo>
                  <a:lnTo>
                    <a:pt x="-308" y="147677"/>
                  </a:lnTo>
                  <a:lnTo>
                    <a:pt x="142893" y="147677"/>
                  </a:lnTo>
                  <a:lnTo>
                    <a:pt x="142893" y="3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1860988" y="9764997"/>
              <a:ext cx="301625" cy="307340"/>
            </a:xfrm>
            <a:custGeom>
              <a:avLst/>
              <a:gdLst/>
              <a:ahLst/>
              <a:cxnLst/>
              <a:rect l="l" t="t" r="r" b="b"/>
              <a:pathLst>
                <a:path w="301625" h="307340" extrusionOk="0">
                  <a:moveTo>
                    <a:pt x="301485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54" y="129540"/>
                  </a:lnTo>
                  <a:lnTo>
                    <a:pt x="254" y="147320"/>
                  </a:lnTo>
                  <a:lnTo>
                    <a:pt x="317" y="307340"/>
                  </a:lnTo>
                  <a:lnTo>
                    <a:pt x="144145" y="307340"/>
                  </a:lnTo>
                  <a:lnTo>
                    <a:pt x="144145" y="147320"/>
                  </a:lnTo>
                  <a:lnTo>
                    <a:pt x="301485" y="147320"/>
                  </a:lnTo>
                  <a:lnTo>
                    <a:pt x="301485" y="129540"/>
                  </a:lnTo>
                  <a:lnTo>
                    <a:pt x="3014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031980" y="10247090"/>
              <a:ext cx="143510" cy="146685"/>
            </a:xfrm>
            <a:custGeom>
              <a:avLst/>
              <a:gdLst/>
              <a:ahLst/>
              <a:cxnLst/>
              <a:rect l="l" t="t" r="r" b="b"/>
              <a:pathLst>
                <a:path w="143509" h="146684" extrusionOk="0">
                  <a:moveTo>
                    <a:pt x="142897" y="26"/>
                  </a:moveTo>
                  <a:lnTo>
                    <a:pt x="-304" y="26"/>
                  </a:lnTo>
                  <a:lnTo>
                    <a:pt x="-304" y="146149"/>
                  </a:lnTo>
                  <a:lnTo>
                    <a:pt x="142897" y="146149"/>
                  </a:lnTo>
                  <a:lnTo>
                    <a:pt x="142897" y="2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9" name="object 9"/>
          <p:cNvGrpSpPr/>
          <p:nvPr/>
        </p:nvGrpSpPr>
        <p:grpSpPr bwMode="auto">
          <a:xfrm>
            <a:off x="7576650" y="6015173"/>
            <a:ext cx="1061238" cy="248751"/>
            <a:chOff x="12493752" y="9919465"/>
            <a:chExt cx="1750060" cy="410209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2493752" y="9919465"/>
              <a:ext cx="209990" cy="959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12502896" y="9919465"/>
              <a:ext cx="1631846" cy="40992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13986917" y="10077963"/>
              <a:ext cx="152400" cy="93345"/>
            </a:xfrm>
            <a:custGeom>
              <a:avLst/>
              <a:gdLst/>
              <a:ahLst/>
              <a:cxnLst/>
              <a:rect l="l" t="t" r="r" b="b"/>
              <a:pathLst>
                <a:path w="152400" h="93345" extrusionOk="0">
                  <a:moveTo>
                    <a:pt x="76454" y="393"/>
                  </a:moveTo>
                  <a:lnTo>
                    <a:pt x="0" y="393"/>
                  </a:lnTo>
                  <a:lnTo>
                    <a:pt x="0" y="16078"/>
                  </a:lnTo>
                  <a:lnTo>
                    <a:pt x="30099" y="16078"/>
                  </a:lnTo>
                  <a:lnTo>
                    <a:pt x="30099" y="92290"/>
                  </a:lnTo>
                  <a:lnTo>
                    <a:pt x="46355" y="92290"/>
                  </a:lnTo>
                  <a:lnTo>
                    <a:pt x="46355" y="16078"/>
                  </a:lnTo>
                  <a:lnTo>
                    <a:pt x="76454" y="16078"/>
                  </a:lnTo>
                  <a:lnTo>
                    <a:pt x="76454" y="393"/>
                  </a:lnTo>
                  <a:close/>
                </a:path>
                <a:path w="152400" h="93345" extrusionOk="0">
                  <a:moveTo>
                    <a:pt x="152387" y="65620"/>
                  </a:moveTo>
                  <a:lnTo>
                    <a:pt x="136004" y="44107"/>
                  </a:lnTo>
                  <a:lnTo>
                    <a:pt x="136004" y="57035"/>
                  </a:lnTo>
                  <a:lnTo>
                    <a:pt x="136004" y="73545"/>
                  </a:lnTo>
                  <a:lnTo>
                    <a:pt x="130035" y="78168"/>
                  </a:lnTo>
                  <a:lnTo>
                    <a:pt x="114414" y="78168"/>
                  </a:lnTo>
                  <a:lnTo>
                    <a:pt x="110604" y="77774"/>
                  </a:lnTo>
                  <a:lnTo>
                    <a:pt x="108318" y="77508"/>
                  </a:lnTo>
                  <a:lnTo>
                    <a:pt x="108318" y="53073"/>
                  </a:lnTo>
                  <a:lnTo>
                    <a:pt x="130035" y="53073"/>
                  </a:lnTo>
                  <a:lnTo>
                    <a:pt x="136004" y="57035"/>
                  </a:lnTo>
                  <a:lnTo>
                    <a:pt x="136004" y="44107"/>
                  </a:lnTo>
                  <a:lnTo>
                    <a:pt x="136004" y="43840"/>
                  </a:lnTo>
                  <a:lnTo>
                    <a:pt x="141465" y="40487"/>
                  </a:lnTo>
                  <a:lnTo>
                    <a:pt x="142862" y="38963"/>
                  </a:lnTo>
                  <a:lnTo>
                    <a:pt x="145656" y="35902"/>
                  </a:lnTo>
                  <a:lnTo>
                    <a:pt x="148323" y="30060"/>
                  </a:lnTo>
                  <a:lnTo>
                    <a:pt x="149339" y="22847"/>
                  </a:lnTo>
                  <a:lnTo>
                    <a:pt x="147815" y="15176"/>
                  </a:lnTo>
                  <a:lnTo>
                    <a:pt x="147688" y="13868"/>
                  </a:lnTo>
                  <a:lnTo>
                    <a:pt x="142354" y="6616"/>
                  </a:lnTo>
                  <a:lnTo>
                    <a:pt x="133083" y="1879"/>
                  </a:lnTo>
                  <a:lnTo>
                    <a:pt x="133083" y="15176"/>
                  </a:lnTo>
                  <a:lnTo>
                    <a:pt x="133083" y="19138"/>
                  </a:lnTo>
                  <a:lnTo>
                    <a:pt x="133083" y="35128"/>
                  </a:lnTo>
                  <a:lnTo>
                    <a:pt x="126860" y="38963"/>
                  </a:lnTo>
                  <a:lnTo>
                    <a:pt x="108318" y="38963"/>
                  </a:lnTo>
                  <a:lnTo>
                    <a:pt x="108318" y="15570"/>
                  </a:lnTo>
                  <a:lnTo>
                    <a:pt x="111239" y="15303"/>
                  </a:lnTo>
                  <a:lnTo>
                    <a:pt x="114795" y="15176"/>
                  </a:lnTo>
                  <a:lnTo>
                    <a:pt x="127241" y="15176"/>
                  </a:lnTo>
                  <a:lnTo>
                    <a:pt x="133083" y="19138"/>
                  </a:lnTo>
                  <a:lnTo>
                    <a:pt x="133083" y="15176"/>
                  </a:lnTo>
                  <a:lnTo>
                    <a:pt x="132956" y="1765"/>
                  </a:lnTo>
                  <a:lnTo>
                    <a:pt x="118732" y="0"/>
                  </a:lnTo>
                  <a:lnTo>
                    <a:pt x="111366" y="63"/>
                  </a:lnTo>
                  <a:lnTo>
                    <a:pt x="97015" y="431"/>
                  </a:lnTo>
                  <a:lnTo>
                    <a:pt x="92062" y="647"/>
                  </a:lnTo>
                  <a:lnTo>
                    <a:pt x="92062" y="92684"/>
                  </a:lnTo>
                  <a:lnTo>
                    <a:pt x="97142" y="92951"/>
                  </a:lnTo>
                  <a:lnTo>
                    <a:pt x="103746" y="93167"/>
                  </a:lnTo>
                  <a:lnTo>
                    <a:pt x="110985" y="93306"/>
                  </a:lnTo>
                  <a:lnTo>
                    <a:pt x="117843" y="93345"/>
                  </a:lnTo>
                  <a:lnTo>
                    <a:pt x="131559" y="91694"/>
                  </a:lnTo>
                  <a:lnTo>
                    <a:pt x="142481" y="86614"/>
                  </a:lnTo>
                  <a:lnTo>
                    <a:pt x="149593" y="78168"/>
                  </a:lnTo>
                  <a:lnTo>
                    <a:pt x="149720" y="77978"/>
                  </a:lnTo>
                  <a:lnTo>
                    <a:pt x="152387" y="6562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14149705" y="10235698"/>
              <a:ext cx="74929" cy="9190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4150467" y="10078052"/>
              <a:ext cx="93345" cy="92710"/>
            </a:xfrm>
            <a:custGeom>
              <a:avLst/>
              <a:gdLst/>
              <a:ahLst/>
              <a:cxnLst/>
              <a:rect l="l" t="t" r="r" b="b"/>
              <a:pathLst>
                <a:path w="93344" h="92709" extrusionOk="0">
                  <a:moveTo>
                    <a:pt x="53235" y="31"/>
                  </a:moveTo>
                  <a:lnTo>
                    <a:pt x="38884" y="31"/>
                  </a:lnTo>
                  <a:lnTo>
                    <a:pt x="-357" y="92726"/>
                  </a:lnTo>
                  <a:lnTo>
                    <a:pt x="16024" y="92726"/>
                  </a:lnTo>
                  <a:lnTo>
                    <a:pt x="25803" y="69104"/>
                  </a:lnTo>
                  <a:lnTo>
                    <a:pt x="82431" y="69104"/>
                  </a:lnTo>
                  <a:lnTo>
                    <a:pt x="75967" y="53903"/>
                  </a:lnTo>
                  <a:lnTo>
                    <a:pt x="32026" y="53903"/>
                  </a:lnTo>
                  <a:lnTo>
                    <a:pt x="45615" y="21023"/>
                  </a:lnTo>
                  <a:lnTo>
                    <a:pt x="59203" y="21023"/>
                  </a:lnTo>
                  <a:lnTo>
                    <a:pt x="59203" y="14115"/>
                  </a:lnTo>
                  <a:lnTo>
                    <a:pt x="53235" y="31"/>
                  </a:lnTo>
                  <a:close/>
                </a:path>
                <a:path w="93344" h="92709" extrusionOk="0">
                  <a:moveTo>
                    <a:pt x="82431" y="69104"/>
                  </a:moveTo>
                  <a:lnTo>
                    <a:pt x="65426" y="69104"/>
                  </a:lnTo>
                  <a:lnTo>
                    <a:pt x="75078" y="92726"/>
                  </a:lnTo>
                  <a:lnTo>
                    <a:pt x="92477" y="92726"/>
                  </a:lnTo>
                  <a:lnTo>
                    <a:pt x="82431" y="69104"/>
                  </a:lnTo>
                  <a:close/>
                </a:path>
                <a:path w="93344" h="92709" extrusionOk="0">
                  <a:moveTo>
                    <a:pt x="59203" y="21023"/>
                  </a:moveTo>
                  <a:lnTo>
                    <a:pt x="45615" y="21023"/>
                  </a:lnTo>
                  <a:lnTo>
                    <a:pt x="59203" y="53903"/>
                  </a:lnTo>
                  <a:lnTo>
                    <a:pt x="59203" y="21023"/>
                  </a:lnTo>
                  <a:close/>
                </a:path>
                <a:path w="93344" h="92709" extrusionOk="0">
                  <a:moveTo>
                    <a:pt x="59203" y="14115"/>
                  </a:moveTo>
                  <a:lnTo>
                    <a:pt x="59203" y="53903"/>
                  </a:lnTo>
                  <a:lnTo>
                    <a:pt x="75967" y="53903"/>
                  </a:lnTo>
                  <a:lnTo>
                    <a:pt x="59203" y="14115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5" name="object 15"/>
          <p:cNvGrpSpPr/>
          <p:nvPr/>
        </p:nvGrpSpPr>
        <p:grpSpPr bwMode="auto">
          <a:xfrm>
            <a:off x="6695931" y="5924584"/>
            <a:ext cx="197538" cy="366967"/>
            <a:chOff x="11041380" y="9770078"/>
            <a:chExt cx="325755" cy="605155"/>
          </a:xfrm>
        </p:grpSpPr>
        <p:sp>
          <p:nvSpPr>
            <p:cNvPr id="16" name="object 16"/>
            <p:cNvSpPr/>
            <p:nvPr/>
          </p:nvSpPr>
          <p:spPr bwMode="auto">
            <a:xfrm>
              <a:off x="11134344" y="10230326"/>
              <a:ext cx="93345" cy="144780"/>
            </a:xfrm>
            <a:custGeom>
              <a:avLst/>
              <a:gdLst/>
              <a:ahLst/>
              <a:cxnLst/>
              <a:rect l="l" t="t" r="r" b="b"/>
              <a:pathLst>
                <a:path w="93345" h="144779" extrusionOk="0">
                  <a:moveTo>
                    <a:pt x="46199" y="27"/>
                  </a:moveTo>
                  <a:lnTo>
                    <a:pt x="-281" y="46850"/>
                  </a:lnTo>
                  <a:lnTo>
                    <a:pt x="46199" y="144790"/>
                  </a:lnTo>
                  <a:lnTo>
                    <a:pt x="92553" y="46850"/>
                  </a:lnTo>
                  <a:lnTo>
                    <a:pt x="46199" y="27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11148060" y="9963660"/>
              <a:ext cx="63724" cy="6397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11041101" y="9770128"/>
              <a:ext cx="325755" cy="464820"/>
            </a:xfrm>
            <a:custGeom>
              <a:avLst/>
              <a:gdLst/>
              <a:ahLst/>
              <a:cxnLst/>
              <a:rect l="l" t="t" r="r" b="b"/>
              <a:pathLst>
                <a:path w="325754" h="464820" extrusionOk="0">
                  <a:moveTo>
                    <a:pt x="278117" y="229730"/>
                  </a:moveTo>
                  <a:lnTo>
                    <a:pt x="268465" y="178676"/>
                  </a:lnTo>
                  <a:lnTo>
                    <a:pt x="244208" y="135115"/>
                  </a:lnTo>
                  <a:lnTo>
                    <a:pt x="212331" y="99682"/>
                  </a:lnTo>
                  <a:lnTo>
                    <a:pt x="210680" y="98285"/>
                  </a:lnTo>
                  <a:lnTo>
                    <a:pt x="210680" y="228206"/>
                  </a:lnTo>
                  <a:lnTo>
                    <a:pt x="206235" y="268592"/>
                  </a:lnTo>
                  <a:lnTo>
                    <a:pt x="196456" y="309727"/>
                  </a:lnTo>
                  <a:lnTo>
                    <a:pt x="186296" y="342747"/>
                  </a:lnTo>
                  <a:lnTo>
                    <a:pt x="180708" y="358622"/>
                  </a:lnTo>
                  <a:lnTo>
                    <a:pt x="139052" y="316966"/>
                  </a:lnTo>
                  <a:lnTo>
                    <a:pt x="97396" y="358622"/>
                  </a:lnTo>
                  <a:lnTo>
                    <a:pt x="91808" y="342747"/>
                  </a:lnTo>
                  <a:lnTo>
                    <a:pt x="81648" y="309727"/>
                  </a:lnTo>
                  <a:lnTo>
                    <a:pt x="71869" y="268592"/>
                  </a:lnTo>
                  <a:lnTo>
                    <a:pt x="67424" y="228206"/>
                  </a:lnTo>
                  <a:lnTo>
                    <a:pt x="77965" y="184010"/>
                  </a:lnTo>
                  <a:lnTo>
                    <a:pt x="101333" y="151244"/>
                  </a:lnTo>
                  <a:lnTo>
                    <a:pt x="125717" y="130416"/>
                  </a:lnTo>
                  <a:lnTo>
                    <a:pt x="139052" y="122034"/>
                  </a:lnTo>
                  <a:lnTo>
                    <a:pt x="152387" y="130416"/>
                  </a:lnTo>
                  <a:lnTo>
                    <a:pt x="176771" y="151244"/>
                  </a:lnTo>
                  <a:lnTo>
                    <a:pt x="200139" y="184010"/>
                  </a:lnTo>
                  <a:lnTo>
                    <a:pt x="210680" y="228206"/>
                  </a:lnTo>
                  <a:lnTo>
                    <a:pt x="210680" y="98285"/>
                  </a:lnTo>
                  <a:lnTo>
                    <a:pt x="179438" y="72758"/>
                  </a:lnTo>
                  <a:lnTo>
                    <a:pt x="152768" y="55105"/>
                  </a:lnTo>
                  <a:lnTo>
                    <a:pt x="139052" y="47485"/>
                  </a:lnTo>
                  <a:lnTo>
                    <a:pt x="125336" y="55105"/>
                  </a:lnTo>
                  <a:lnTo>
                    <a:pt x="65773" y="99682"/>
                  </a:lnTo>
                  <a:lnTo>
                    <a:pt x="33896" y="135115"/>
                  </a:lnTo>
                  <a:lnTo>
                    <a:pt x="9652" y="178676"/>
                  </a:lnTo>
                  <a:lnTo>
                    <a:pt x="0" y="229730"/>
                  </a:lnTo>
                  <a:lnTo>
                    <a:pt x="11938" y="305663"/>
                  </a:lnTo>
                  <a:lnTo>
                    <a:pt x="37960" y="381927"/>
                  </a:lnTo>
                  <a:lnTo>
                    <a:pt x="64122" y="440715"/>
                  </a:lnTo>
                  <a:lnTo>
                    <a:pt x="76060" y="464261"/>
                  </a:lnTo>
                  <a:lnTo>
                    <a:pt x="139052" y="401167"/>
                  </a:lnTo>
                  <a:lnTo>
                    <a:pt x="202044" y="464261"/>
                  </a:lnTo>
                  <a:lnTo>
                    <a:pt x="235445" y="401167"/>
                  </a:lnTo>
                  <a:lnTo>
                    <a:pt x="255765" y="358622"/>
                  </a:lnTo>
                  <a:lnTo>
                    <a:pt x="276974" y="285788"/>
                  </a:lnTo>
                  <a:lnTo>
                    <a:pt x="278117" y="229730"/>
                  </a:lnTo>
                  <a:close/>
                </a:path>
                <a:path w="325754" h="464820" extrusionOk="0">
                  <a:moveTo>
                    <a:pt x="325615" y="47485"/>
                  </a:moveTo>
                  <a:lnTo>
                    <a:pt x="278117" y="0"/>
                  </a:lnTo>
                  <a:lnTo>
                    <a:pt x="230619" y="47485"/>
                  </a:lnTo>
                  <a:lnTo>
                    <a:pt x="278117" y="94983"/>
                  </a:lnTo>
                  <a:lnTo>
                    <a:pt x="325615" y="47485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096154" y="5980979"/>
            <a:ext cx="536009" cy="225648"/>
            <a:chOff x="10052304" y="9863078"/>
            <a:chExt cx="883919" cy="372110"/>
          </a:xfrm>
        </p:grpSpPr>
        <p:pic>
          <p:nvPicPr>
            <p:cNvPr id="20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0788396" y="9863078"/>
              <a:ext cx="142979" cy="2011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/>
            <a:stretch/>
          </p:blipFill>
          <p:spPr bwMode="auto">
            <a:xfrm>
              <a:off x="10616184" y="9922513"/>
              <a:ext cx="153651" cy="1462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/>
            <a:stretch/>
          </p:blipFill>
          <p:spPr bwMode="auto">
            <a:xfrm>
              <a:off x="10433304" y="9925561"/>
              <a:ext cx="162799" cy="1386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/>
            <a:stretch/>
          </p:blipFill>
          <p:spPr bwMode="auto">
            <a:xfrm>
              <a:off x="10052304" y="10012394"/>
              <a:ext cx="144652" cy="22217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/>
            <a:stretch/>
          </p:blipFill>
          <p:spPr bwMode="auto">
            <a:xfrm>
              <a:off x="10216896" y="10091672"/>
              <a:ext cx="129278" cy="13865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/>
            <a:stretch/>
          </p:blipFill>
          <p:spPr bwMode="auto">
            <a:xfrm>
              <a:off x="10364724" y="10088624"/>
              <a:ext cx="117082" cy="14627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10504666" y="10091387"/>
              <a:ext cx="126364" cy="138430"/>
            </a:xfrm>
            <a:custGeom>
              <a:avLst/>
              <a:gdLst/>
              <a:ahLst/>
              <a:cxnLst/>
              <a:rect l="l" t="t" r="r" b="b"/>
              <a:pathLst>
                <a:path w="126365" h="138429" extrusionOk="0">
                  <a:moveTo>
                    <a:pt x="126225" y="0"/>
                  </a:moveTo>
                  <a:lnTo>
                    <a:pt x="101587" y="0"/>
                  </a:lnTo>
                  <a:lnTo>
                    <a:pt x="101587" y="57150"/>
                  </a:lnTo>
                  <a:lnTo>
                    <a:pt x="24638" y="57150"/>
                  </a:lnTo>
                  <a:lnTo>
                    <a:pt x="24638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80010"/>
                  </a:lnTo>
                  <a:lnTo>
                    <a:pt x="0" y="138430"/>
                  </a:lnTo>
                  <a:lnTo>
                    <a:pt x="24638" y="138430"/>
                  </a:lnTo>
                  <a:lnTo>
                    <a:pt x="24638" y="80010"/>
                  </a:lnTo>
                  <a:lnTo>
                    <a:pt x="101587" y="80010"/>
                  </a:lnTo>
                  <a:lnTo>
                    <a:pt x="101587" y="138430"/>
                  </a:lnTo>
                  <a:lnTo>
                    <a:pt x="126225" y="138430"/>
                  </a:lnTo>
                  <a:lnTo>
                    <a:pt x="126225" y="80010"/>
                  </a:lnTo>
                  <a:lnTo>
                    <a:pt x="126225" y="57150"/>
                  </a:lnTo>
                  <a:lnTo>
                    <a:pt x="126225" y="0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100"/>
            </a:p>
          </p:txBody>
        </p:sp>
        <p:pic>
          <p:nvPicPr>
            <p:cNvPr id="27" name="object 27"/>
            <p:cNvPicPr/>
            <p:nvPr/>
          </p:nvPicPr>
          <p:blipFill>
            <a:blip r:embed="rId12"/>
            <a:stretch/>
          </p:blipFill>
          <p:spPr bwMode="auto">
            <a:xfrm>
              <a:off x="10654284" y="10088624"/>
              <a:ext cx="135363" cy="1462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/>
            <a:stretch/>
          </p:blipFill>
          <p:spPr bwMode="auto">
            <a:xfrm>
              <a:off x="10808208" y="10088624"/>
              <a:ext cx="127739" cy="14627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4"/>
          <a:stretch/>
        </p:blipFill>
        <p:spPr bwMode="auto">
          <a:xfrm>
            <a:off x="6098927" y="6251750"/>
            <a:ext cx="531221" cy="508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5972961" y="5710718"/>
            <a:ext cx="5995585" cy="10062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5865296" y="148992"/>
            <a:ext cx="6135360" cy="5133259"/>
            <a:chOff x="5865296" y="148992"/>
            <a:chExt cx="6248249" cy="4985325"/>
          </a:xfrm>
        </p:grpSpPr>
        <p:sp>
          <p:nvSpPr>
            <p:cNvPr id="12" name="Прямоугольник 11"/>
            <p:cNvSpPr/>
            <p:nvPr/>
          </p:nvSpPr>
          <p:spPr bwMode="auto">
            <a:xfrm>
              <a:off x="6808892" y="1497779"/>
              <a:ext cx="530465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70485" marR="43307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ru-RU" b="1" spc="-15">
                  <a:solidFill>
                    <a:srgbClr val="C79363"/>
                  </a:solidFill>
                  <a:cs typeface="Calibri"/>
                </a:rPr>
                <a:t>Для</a:t>
              </a:r>
              <a:r>
                <a:rPr lang="ru-RU" b="1" spc="6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всех</a:t>
              </a:r>
              <a:r>
                <a:rPr lang="ru-RU" b="1" spc="5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субъектов</a:t>
              </a:r>
              <a:r>
                <a:rPr lang="ru-RU" b="1" spc="8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МСП</a:t>
              </a:r>
              <a:r>
                <a:rPr lang="ru-RU" b="1" spc="55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Республики</a:t>
              </a:r>
              <a:r>
                <a:rPr lang="ru-RU" b="1" spc="6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C79363"/>
                  </a:solidFill>
                  <a:cs typeface="Calibri"/>
                </a:rPr>
                <a:t>Татарстан,</a:t>
              </a:r>
              <a:r>
                <a:rPr lang="ru-RU" b="1" spc="1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C79363"/>
                  </a:solidFill>
                  <a:cs typeface="Calibri"/>
                </a:rPr>
                <a:t>соответствующих </a:t>
              </a:r>
              <a:r>
                <a:rPr lang="ru-RU" b="1" spc="-440">
                  <a:solidFill>
                    <a:srgbClr val="C79363"/>
                  </a:solidFill>
                  <a:cs typeface="Calibri"/>
                </a:rPr>
                <a:t> </a:t>
              </a:r>
              <a:r>
                <a:rPr lang="ru-RU" b="1" spc="-10">
                  <a:solidFill>
                    <a:srgbClr val="EB5C32"/>
                  </a:solidFill>
                  <a:cs typeface="Calibri"/>
                </a:rPr>
                <a:t>209</a:t>
              </a:r>
              <a:r>
                <a:rPr lang="ru-RU" b="1" spc="-75">
                  <a:solidFill>
                    <a:srgbClr val="EB5C32"/>
                  </a:solidFill>
                  <a:cs typeface="Calibri"/>
                </a:rPr>
                <a:t> </a:t>
              </a:r>
              <a:r>
                <a:rPr lang="ru-RU" b="1" spc="-5">
                  <a:solidFill>
                    <a:srgbClr val="EB5C32"/>
                  </a:solidFill>
                  <a:cs typeface="Calibri"/>
                </a:rPr>
                <a:t>-ФЗ</a:t>
              </a:r>
              <a:endParaRPr lang="ru-RU" b="1">
                <a:solidFill>
                  <a:srgbClr val="EB5C32"/>
                </a:solidFill>
                <a:cs typeface="Calibri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948252" y="508636"/>
              <a:ext cx="519034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200" b="1">
                  <a:solidFill>
                    <a:srgbClr val="562212"/>
                  </a:solidFill>
                </a:rPr>
                <a:t>МИКРОФИНАНСОВЫЙ ПРОДУКТ</a:t>
              </a:r>
              <a:endParaRPr/>
            </a:p>
            <a:p>
              <a:pPr algn="ctr">
                <a:defRPr/>
              </a:pPr>
              <a:r>
                <a:rPr lang="ru-RU" sz="2800" b="1">
                  <a:solidFill>
                    <a:srgbClr val="562212"/>
                  </a:solidFill>
                </a:rPr>
                <a:t>«СОДЕЙСТВИЕ 2023»</a:t>
              </a:r>
              <a:endParaRPr/>
            </a:p>
          </p:txBody>
        </p:sp>
        <p:grpSp>
          <p:nvGrpSpPr>
            <p:cNvPr id="21" name="Группа 20"/>
            <p:cNvGrpSpPr/>
            <p:nvPr/>
          </p:nvGrpSpPr>
          <p:grpSpPr bwMode="auto">
            <a:xfrm>
              <a:off x="5865296" y="2633339"/>
              <a:ext cx="5809633" cy="2500978"/>
              <a:chOff x="5948252" y="1540160"/>
              <a:chExt cx="5809633" cy="2500978"/>
            </a:xfrm>
          </p:grpSpPr>
          <p:sp>
            <p:nvSpPr>
              <p:cNvPr id="13" name="Прямоугольник 12"/>
              <p:cNvSpPr/>
              <p:nvPr/>
            </p:nvSpPr>
            <p:spPr bwMode="auto">
              <a:xfrm>
                <a:off x="7636551" y="1540160"/>
                <a:ext cx="1822742" cy="64633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/>
                  <a:t>от </a:t>
                </a:r>
                <a:r>
                  <a:rPr lang="ru-RU" b="1">
                    <a:solidFill>
                      <a:srgbClr val="C00000"/>
                    </a:solidFill>
                  </a:rPr>
                  <a:t>300 тысяч </a:t>
                </a:r>
                <a:endParaRPr/>
              </a:p>
              <a:p>
                <a:pPr>
                  <a:defRPr/>
                </a:pPr>
                <a:r>
                  <a:rPr lang="ru-RU"/>
                  <a:t>до </a:t>
                </a:r>
                <a:r>
                  <a:rPr lang="ru-RU" b="1">
                    <a:solidFill>
                      <a:srgbClr val="C00000"/>
                    </a:solidFill>
                  </a:rPr>
                  <a:t>5 млн </a:t>
                </a:r>
                <a:r>
                  <a:rPr lang="ru-RU"/>
                  <a:t>рублей</a:t>
                </a:r>
                <a:endParaRPr/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7636551" y="2449149"/>
                <a:ext cx="203171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/>
                  <a:t>от </a:t>
                </a:r>
                <a:r>
                  <a:rPr lang="ru-RU" b="1" dirty="0">
                    <a:solidFill>
                      <a:srgbClr val="C00000"/>
                    </a:solidFill>
                  </a:rPr>
                  <a:t>3</a:t>
                </a:r>
                <a:r>
                  <a:rPr lang="ru-RU" b="1" dirty="0"/>
                  <a:t> </a:t>
                </a:r>
                <a:r>
                  <a:rPr lang="ru-RU" dirty="0"/>
                  <a:t>до </a:t>
                </a:r>
                <a:r>
                  <a:rPr lang="ru-RU" b="1" dirty="0">
                    <a:solidFill>
                      <a:srgbClr val="C00000"/>
                    </a:solidFill>
                  </a:rPr>
                  <a:t>36</a:t>
                </a:r>
                <a:r>
                  <a:rPr lang="ru-RU" dirty="0"/>
                  <a:t> месяцев</a:t>
                </a:r>
                <a:endParaRPr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7636549" y="3144417"/>
                <a:ext cx="4121336" cy="89672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- </a:t>
                </a:r>
                <a:r>
                  <a:rPr lang="ru-RU" b="1" dirty="0">
                    <a:solidFill>
                      <a:srgbClr val="C00000"/>
                    </a:solidFill>
                  </a:rPr>
                  <a:t>5,5 % годовых;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endParaRPr lang="ru-RU" b="1" dirty="0">
                  <a:solidFill>
                    <a:srgbClr val="E04D39"/>
                  </a:solidFill>
                </a:endParaRPr>
              </a:p>
              <a:p>
                <a:pPr>
                  <a:defRPr/>
                </a:pPr>
                <a:endParaRPr dirty="0"/>
              </a:p>
            </p:txBody>
          </p:sp>
          <p:pic>
            <p:nvPicPr>
              <p:cNvPr id="22" name="Picture 6" descr="https://stomatologspb.ru/wp-content/uploads/ruble_PNG26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1683324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s://xn----8sbkdgnibjafxdci9g.xn--p1ai/wp-content/uploads/2019/12/srok-obuchenija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2453815"/>
                <a:ext cx="360000" cy="3600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https://xn--b1aqpp2b.xn----8sbg5beewf.xn--p1ai/images/9519f396-be5f-62ad-b139-a010fd802c7a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7024874" y="3204250"/>
                <a:ext cx="360000" cy="334286"/>
              </a:xfrm>
              <a:prstGeom prst="rect">
                <a:avLst/>
              </a:prstGeom>
              <a:noFill/>
            </p:spPr>
          </p:pic>
          <p:sp>
            <p:nvSpPr>
              <p:cNvPr id="26" name="Прямоугольник 25"/>
              <p:cNvSpPr/>
              <p:nvPr/>
            </p:nvSpPr>
            <p:spPr bwMode="auto">
              <a:xfrm>
                <a:off x="5948252" y="1694048"/>
                <a:ext cx="976549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СУММА</a:t>
                </a:r>
                <a:endParaRPr/>
              </a:p>
            </p:txBody>
          </p:sp>
          <p:sp>
            <p:nvSpPr>
              <p:cNvPr id="27" name="Прямоугольник 26"/>
              <p:cNvSpPr/>
              <p:nvPr/>
            </p:nvSpPr>
            <p:spPr bwMode="auto">
              <a:xfrm>
                <a:off x="6064469" y="2464538"/>
                <a:ext cx="715260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СРОК</a:t>
                </a:r>
                <a:endParaRPr/>
              </a:p>
            </p:txBody>
          </p:sp>
          <p:sp>
            <p:nvSpPr>
              <p:cNvPr id="28" name="Прямоугольник 27"/>
              <p:cNvSpPr/>
              <p:nvPr/>
            </p:nvSpPr>
            <p:spPr bwMode="auto">
              <a:xfrm>
                <a:off x="5948576" y="3214973"/>
                <a:ext cx="943272" cy="36933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b="1">
                    <a:solidFill>
                      <a:srgbClr val="562212"/>
                    </a:solidFill>
                  </a:rPr>
                  <a:t>СТАВКА</a:t>
                </a:r>
                <a:endParaRPr/>
              </a:p>
            </p:txBody>
          </p:sp>
        </p:grpSp>
        <p:grpSp>
          <p:nvGrpSpPr>
            <p:cNvPr id="7" name="Группа 6"/>
            <p:cNvGrpSpPr/>
            <p:nvPr/>
          </p:nvGrpSpPr>
          <p:grpSpPr bwMode="auto">
            <a:xfrm>
              <a:off x="5948252" y="148992"/>
              <a:ext cx="5190340" cy="1113615"/>
              <a:chOff x="5948252" y="148992"/>
              <a:chExt cx="4370827" cy="1113615"/>
            </a:xfrm>
          </p:grpSpPr>
          <p:sp>
            <p:nvSpPr>
              <p:cNvPr id="19" name="Скругленный прямоугольник 18"/>
              <p:cNvSpPr/>
              <p:nvPr/>
            </p:nvSpPr>
            <p:spPr bwMode="auto">
              <a:xfrm>
                <a:off x="5948252" y="426545"/>
                <a:ext cx="4370827" cy="836063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2" name="Скругленный прямоугольник 14"/>
              <p:cNvSpPr/>
              <p:nvPr/>
            </p:nvSpPr>
            <p:spPr bwMode="auto">
              <a:xfrm>
                <a:off x="8582902" y="163010"/>
                <a:ext cx="1487112" cy="391370"/>
              </a:xfrm>
              <a:prstGeom prst="flowChartAlternateProcess">
                <a:avLst/>
              </a:prstGeom>
              <a:solidFill>
                <a:srgbClr val="EB5C32"/>
              </a:solidFill>
              <a:ln w="57150">
                <a:solidFill>
                  <a:srgbClr val="EB5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600"/>
              </a:p>
            </p:txBody>
          </p:sp>
          <p:sp>
            <p:nvSpPr>
              <p:cNvPr id="33" name="Прямоугольник 1"/>
              <p:cNvSpPr/>
              <p:nvPr/>
            </p:nvSpPr>
            <p:spPr bwMode="auto">
              <a:xfrm>
                <a:off x="8476936" y="148992"/>
                <a:ext cx="1817571" cy="408623"/>
              </a:xfrm>
              <a:prstGeom prst="flowChartAlternateProcess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b="1">
                    <a:solidFill>
                      <a:schemeClr val="bg1"/>
                    </a:solidFill>
                  </a:rPr>
                  <a:t>МОИ СУБСИДИИ</a:t>
                </a:r>
                <a:endParaRPr/>
              </a:p>
            </p:txBody>
          </p:sp>
        </p:grpSp>
        <p:sp>
          <p:nvSpPr>
            <p:cNvPr id="34" name="Кольцо 33"/>
            <p:cNvSpPr/>
            <p:nvPr/>
          </p:nvSpPr>
          <p:spPr bwMode="auto">
            <a:xfrm>
              <a:off x="6023137" y="1614177"/>
              <a:ext cx="315294" cy="315294"/>
            </a:xfrm>
            <a:prstGeom prst="donut">
              <a:avLst>
                <a:gd name="adj" fmla="val 25000"/>
              </a:avLst>
            </a:prstGeom>
            <a:solidFill>
              <a:srgbClr val="C79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24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cxnSp>
          <p:nvCxnSpPr>
            <p:cNvPr id="30" name="Прямая соединительная линия 29"/>
            <p:cNvCxnSpPr>
              <a:cxnSpLocks/>
            </p:cNvCxnSpPr>
            <p:nvPr/>
          </p:nvCxnSpPr>
          <p:spPr bwMode="auto">
            <a:xfrm>
              <a:off x="6061441" y="2425904"/>
              <a:ext cx="5108649" cy="0"/>
            </a:xfrm>
            <a:prstGeom prst="line">
              <a:avLst/>
            </a:prstGeom>
            <a:ln w="38100">
              <a:solidFill>
                <a:srgbClr val="C7936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1385" y="966269"/>
            <a:ext cx="4895216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552112"/>
                </a:solidFill>
                <a:latin typeface="Calibri"/>
                <a:cs typeface="Calibri"/>
              </a:rPr>
              <a:t>МИКРОФИНАНСОВЫЙ</a:t>
            </a:r>
            <a:r>
              <a:rPr sz="1200" b="1" spc="15" dirty="0">
                <a:solidFill>
                  <a:srgbClr val="552112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52112"/>
                </a:solidFill>
                <a:latin typeface="Calibri"/>
                <a:cs typeface="Calibri"/>
              </a:rPr>
              <a:t>ПРОДУКТ</a:t>
            </a:r>
            <a:endParaRPr sz="1200" dirty="0">
              <a:latin typeface="Calibri"/>
              <a:cs typeface="Calibri"/>
            </a:endParaRPr>
          </a:p>
          <a:p>
            <a:pPr marL="328295" algn="ctr">
              <a:lnSpc>
                <a:spcPts val="3304"/>
              </a:lnSpc>
            </a:pPr>
            <a:r>
              <a:rPr sz="2800" b="1" spc="-10" dirty="0">
                <a:solidFill>
                  <a:srgbClr val="552112"/>
                </a:solidFill>
                <a:latin typeface="Calibri"/>
                <a:cs typeface="Calibri"/>
              </a:rPr>
              <a:t>«</a:t>
            </a:r>
            <a:r>
              <a:rPr lang="ru-RU" sz="2800" b="1" spc="-10" dirty="0">
                <a:solidFill>
                  <a:srgbClr val="552112"/>
                </a:solidFill>
                <a:latin typeface="Calibri"/>
                <a:cs typeface="Calibri"/>
              </a:rPr>
              <a:t>4,5%</a:t>
            </a:r>
            <a:r>
              <a:rPr sz="2800" b="1" spc="-5" dirty="0">
                <a:solidFill>
                  <a:srgbClr val="552112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  <a:p>
            <a:pPr marL="847090">
              <a:lnSpc>
                <a:spcPct val="100000"/>
              </a:lnSpc>
              <a:spcBef>
                <a:spcPts val="1875"/>
              </a:spcBef>
            </a:pPr>
            <a:r>
              <a:rPr lang="ru-RU" sz="1400" spc="-5" dirty="0">
                <a:solidFill>
                  <a:srgbClr val="2C2A29"/>
                </a:solidFill>
                <a:latin typeface="Calibri"/>
                <a:cs typeface="Calibri"/>
              </a:rPr>
              <a:t>Для субъектов МСП основным видом, которых является деятельность, входящая в раздел С «Обрабатывающие производства» общероссийского классификатора видов экономической деятельности ОК 029-2014 (КДЕС Ред. 2).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9822" y="3797105"/>
            <a:ext cx="18535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месяцев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1513" y="3249167"/>
            <a:ext cx="359664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8417" y="3797105"/>
            <a:ext cx="359664" cy="3550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461" y="4323421"/>
            <a:ext cx="388620" cy="35966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84444" y="3235818"/>
            <a:ext cx="809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СУММА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3584" y="3811525"/>
            <a:ext cx="551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РОК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5902" y="4288550"/>
            <a:ext cx="776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52112"/>
                </a:solidFill>
                <a:latin typeface="Calibri"/>
                <a:cs typeface="Calibri"/>
              </a:rPr>
              <a:t>С</a:t>
            </a:r>
            <a:r>
              <a:rPr sz="1800" b="1" spc="-130" dirty="0">
                <a:solidFill>
                  <a:srgbClr val="552112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АВ</a:t>
            </a:r>
            <a:r>
              <a:rPr sz="1800" b="1" spc="-10" dirty="0">
                <a:solidFill>
                  <a:srgbClr val="552112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552112"/>
                </a:solidFill>
                <a:latin typeface="Calibri"/>
                <a:cs typeface="Calibri"/>
              </a:rPr>
              <a:t>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47689" y="2264663"/>
            <a:ext cx="315595" cy="314325"/>
          </a:xfrm>
          <a:custGeom>
            <a:avLst/>
            <a:gdLst/>
            <a:ahLst/>
            <a:cxnLst/>
            <a:rect l="l" t="t" r="r" b="b"/>
            <a:pathLst>
              <a:path w="315595" h="314325">
                <a:moveTo>
                  <a:pt x="157734" y="0"/>
                </a:moveTo>
                <a:lnTo>
                  <a:pt x="107874" y="7997"/>
                </a:lnTo>
                <a:lnTo>
                  <a:pt x="64574" y="30272"/>
                </a:lnTo>
                <a:lnTo>
                  <a:pt x="30431" y="64245"/>
                </a:lnTo>
                <a:lnTo>
                  <a:pt x="8040" y="107338"/>
                </a:lnTo>
                <a:lnTo>
                  <a:pt x="0" y="156972"/>
                </a:lnTo>
                <a:lnTo>
                  <a:pt x="8040" y="206605"/>
                </a:lnTo>
                <a:lnTo>
                  <a:pt x="30431" y="249698"/>
                </a:lnTo>
                <a:lnTo>
                  <a:pt x="64574" y="283671"/>
                </a:lnTo>
                <a:lnTo>
                  <a:pt x="107874" y="305946"/>
                </a:lnTo>
                <a:lnTo>
                  <a:pt x="157734" y="313943"/>
                </a:lnTo>
                <a:lnTo>
                  <a:pt x="207593" y="305946"/>
                </a:lnTo>
                <a:lnTo>
                  <a:pt x="250893" y="283671"/>
                </a:lnTo>
                <a:lnTo>
                  <a:pt x="285036" y="249698"/>
                </a:lnTo>
                <a:lnTo>
                  <a:pt x="292435" y="235457"/>
                </a:lnTo>
                <a:lnTo>
                  <a:pt x="157734" y="235457"/>
                </a:lnTo>
                <a:lnTo>
                  <a:pt x="126867" y="229284"/>
                </a:lnTo>
                <a:lnTo>
                  <a:pt x="101679" y="212455"/>
                </a:lnTo>
                <a:lnTo>
                  <a:pt x="84707" y="187505"/>
                </a:lnTo>
                <a:lnTo>
                  <a:pt x="78486" y="156972"/>
                </a:lnTo>
                <a:lnTo>
                  <a:pt x="84707" y="126438"/>
                </a:lnTo>
                <a:lnTo>
                  <a:pt x="101679" y="101488"/>
                </a:lnTo>
                <a:lnTo>
                  <a:pt x="126867" y="84659"/>
                </a:lnTo>
                <a:lnTo>
                  <a:pt x="157734" y="78486"/>
                </a:lnTo>
                <a:lnTo>
                  <a:pt x="292435" y="78486"/>
                </a:lnTo>
                <a:lnTo>
                  <a:pt x="285036" y="64245"/>
                </a:lnTo>
                <a:lnTo>
                  <a:pt x="250893" y="30272"/>
                </a:lnTo>
                <a:lnTo>
                  <a:pt x="207593" y="7997"/>
                </a:lnTo>
                <a:lnTo>
                  <a:pt x="157734" y="0"/>
                </a:lnTo>
                <a:close/>
              </a:path>
              <a:path w="315595" h="314325">
                <a:moveTo>
                  <a:pt x="292435" y="78486"/>
                </a:moveTo>
                <a:lnTo>
                  <a:pt x="157734" y="78486"/>
                </a:lnTo>
                <a:lnTo>
                  <a:pt x="188600" y="84659"/>
                </a:lnTo>
                <a:lnTo>
                  <a:pt x="213788" y="101488"/>
                </a:lnTo>
                <a:lnTo>
                  <a:pt x="230760" y="126438"/>
                </a:lnTo>
                <a:lnTo>
                  <a:pt x="236981" y="156972"/>
                </a:lnTo>
                <a:lnTo>
                  <a:pt x="230760" y="187505"/>
                </a:lnTo>
                <a:lnTo>
                  <a:pt x="213788" y="212455"/>
                </a:lnTo>
                <a:lnTo>
                  <a:pt x="188600" y="229284"/>
                </a:lnTo>
                <a:lnTo>
                  <a:pt x="157734" y="235457"/>
                </a:lnTo>
                <a:lnTo>
                  <a:pt x="292435" y="235457"/>
                </a:lnTo>
                <a:lnTo>
                  <a:pt x="307427" y="206605"/>
                </a:lnTo>
                <a:lnTo>
                  <a:pt x="315467" y="156972"/>
                </a:lnTo>
                <a:lnTo>
                  <a:pt x="307427" y="107338"/>
                </a:lnTo>
                <a:lnTo>
                  <a:pt x="292435" y="78486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9172" y="926884"/>
            <a:ext cx="5191125" cy="836930"/>
          </a:xfrm>
          <a:custGeom>
            <a:avLst/>
            <a:gdLst/>
            <a:ahLst/>
            <a:cxnLst/>
            <a:rect l="l" t="t" r="r" b="b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ln w="57911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2251" y="3033521"/>
            <a:ext cx="5109210" cy="0"/>
          </a:xfrm>
          <a:custGeom>
            <a:avLst/>
            <a:gdLst/>
            <a:ahLst/>
            <a:cxnLst/>
            <a:rect l="l" t="t" r="r" b="b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ln w="38100">
            <a:solidFill>
              <a:srgbClr val="C6926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1172463" y="0"/>
                </a:moveTo>
                <a:lnTo>
                  <a:pt x="63500" y="0"/>
                </a:lnTo>
                <a:lnTo>
                  <a:pt x="38790" y="4992"/>
                </a:lnTo>
                <a:lnTo>
                  <a:pt x="18605" y="18605"/>
                </a:lnTo>
                <a:lnTo>
                  <a:pt x="4992" y="38790"/>
                </a:lnTo>
                <a:lnTo>
                  <a:pt x="0" y="63500"/>
                </a:lnTo>
                <a:lnTo>
                  <a:pt x="0" y="317500"/>
                </a:lnTo>
                <a:lnTo>
                  <a:pt x="4992" y="342209"/>
                </a:lnTo>
                <a:lnTo>
                  <a:pt x="18605" y="362394"/>
                </a:lnTo>
                <a:lnTo>
                  <a:pt x="38790" y="376007"/>
                </a:lnTo>
                <a:lnTo>
                  <a:pt x="63500" y="381000"/>
                </a:lnTo>
                <a:lnTo>
                  <a:pt x="1172463" y="381000"/>
                </a:lnTo>
                <a:lnTo>
                  <a:pt x="1197173" y="376007"/>
                </a:lnTo>
                <a:lnTo>
                  <a:pt x="1217358" y="362394"/>
                </a:lnTo>
                <a:lnTo>
                  <a:pt x="1230971" y="342209"/>
                </a:lnTo>
                <a:lnTo>
                  <a:pt x="1235963" y="317500"/>
                </a:lnTo>
                <a:lnTo>
                  <a:pt x="1235963" y="63500"/>
                </a:lnTo>
                <a:lnTo>
                  <a:pt x="1230971" y="38790"/>
                </a:lnTo>
                <a:lnTo>
                  <a:pt x="1217358" y="18605"/>
                </a:lnTo>
                <a:lnTo>
                  <a:pt x="1197173" y="4992"/>
                </a:lnTo>
                <a:lnTo>
                  <a:pt x="1172463" y="0"/>
                </a:lnTo>
                <a:close/>
              </a:path>
            </a:pathLst>
          </a:custGeom>
          <a:solidFill>
            <a:srgbClr val="EB5C31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3" name="object 15"/>
          <p:cNvSpPr/>
          <p:nvPr/>
        </p:nvSpPr>
        <p:spPr>
          <a:xfrm>
            <a:off x="9673274" y="838200"/>
            <a:ext cx="1327023" cy="379478"/>
          </a:xfrm>
          <a:custGeom>
            <a:avLst/>
            <a:gdLst/>
            <a:ahLst/>
            <a:cxnLst/>
            <a:rect l="l" t="t" r="r" b="b"/>
            <a:pathLst>
              <a:path w="1236345" h="381000">
                <a:moveTo>
                  <a:pt x="0" y="63500"/>
                </a:moveTo>
                <a:lnTo>
                  <a:pt x="4992" y="38790"/>
                </a:lnTo>
                <a:lnTo>
                  <a:pt x="18605" y="18605"/>
                </a:lnTo>
                <a:lnTo>
                  <a:pt x="38790" y="4992"/>
                </a:lnTo>
                <a:lnTo>
                  <a:pt x="63500" y="0"/>
                </a:lnTo>
                <a:lnTo>
                  <a:pt x="1172463" y="0"/>
                </a:lnTo>
                <a:lnTo>
                  <a:pt x="1197173" y="4992"/>
                </a:lnTo>
                <a:lnTo>
                  <a:pt x="1217358" y="18605"/>
                </a:lnTo>
                <a:lnTo>
                  <a:pt x="1230971" y="38790"/>
                </a:lnTo>
                <a:lnTo>
                  <a:pt x="1235963" y="63500"/>
                </a:lnTo>
                <a:lnTo>
                  <a:pt x="1235963" y="317500"/>
                </a:lnTo>
                <a:lnTo>
                  <a:pt x="1230971" y="342209"/>
                </a:lnTo>
                <a:lnTo>
                  <a:pt x="1217358" y="362394"/>
                </a:lnTo>
                <a:lnTo>
                  <a:pt x="1197173" y="376007"/>
                </a:lnTo>
                <a:lnTo>
                  <a:pt x="1172463" y="381000"/>
                </a:lnTo>
                <a:lnTo>
                  <a:pt x="63500" y="381000"/>
                </a:lnTo>
                <a:lnTo>
                  <a:pt x="38790" y="376007"/>
                </a:lnTo>
                <a:lnTo>
                  <a:pt x="18605" y="362394"/>
                </a:lnTo>
                <a:lnTo>
                  <a:pt x="4992" y="342209"/>
                </a:lnTo>
                <a:lnTo>
                  <a:pt x="0" y="317500"/>
                </a:lnTo>
                <a:lnTo>
                  <a:pt x="0" y="63500"/>
                </a:lnTo>
                <a:close/>
              </a:path>
            </a:pathLst>
          </a:custGeom>
          <a:ln w="57912">
            <a:solidFill>
              <a:srgbClr val="EB5C31"/>
            </a:solidFill>
          </a:ln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4" name="object 16"/>
          <p:cNvSpPr txBox="1">
            <a:spLocks/>
          </p:cNvSpPr>
          <p:nvPr/>
        </p:nvSpPr>
        <p:spPr>
          <a:xfrm>
            <a:off x="9598777" y="913805"/>
            <a:ext cx="14760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1400" kern="0" spc="-25"/>
              <a:t>МОИ СУБСИДИИ</a:t>
            </a:r>
            <a:endParaRPr lang="ru-RU" sz="1400" kern="0" spc="-25" dirty="0"/>
          </a:p>
        </p:txBody>
      </p:sp>
      <p:sp>
        <p:nvSpPr>
          <p:cNvPr id="21" name="object 7"/>
          <p:cNvSpPr txBox="1"/>
          <p:nvPr/>
        </p:nvSpPr>
        <p:spPr>
          <a:xfrm>
            <a:off x="4301630" y="183692"/>
            <a:ext cx="75093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 Black"/>
                <a:cs typeface="Arial Black"/>
              </a:rPr>
              <a:t>ФИНАНСОВЫЕ МЕРЫ ПОДДЕРЖКИ</a:t>
            </a:r>
          </a:p>
        </p:txBody>
      </p:sp>
      <p:sp>
        <p:nvSpPr>
          <p:cNvPr id="25" name="Номер слайда 13"/>
          <p:cNvSpPr txBox="1">
            <a:spLocks/>
          </p:cNvSpPr>
          <p:nvPr/>
        </p:nvSpPr>
        <p:spPr>
          <a:xfrm>
            <a:off x="11353799" y="6548755"/>
            <a:ext cx="708405" cy="2803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EEB6547-8BAD-4EDE-9E69-9ABC28F1FCD7}"/>
              </a:ext>
            </a:extLst>
          </p:cNvPr>
          <p:cNvSpPr/>
          <p:nvPr/>
        </p:nvSpPr>
        <p:spPr>
          <a:xfrm>
            <a:off x="7513755" y="4234975"/>
            <a:ext cx="3861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620" indent="-121920">
              <a:lnSpc>
                <a:spcPct val="100000"/>
              </a:lnSpc>
              <a:spcBef>
                <a:spcPts val="100"/>
              </a:spcBef>
              <a:buChar char="-"/>
              <a:tabLst>
                <a:tab pos="134620" algn="l"/>
              </a:tabLst>
            </a:pPr>
            <a:r>
              <a:rPr lang="ru-RU" b="1" spc="-10" dirty="0">
                <a:solidFill>
                  <a:srgbClr val="C00000"/>
                </a:solidFill>
                <a:cs typeface="Calibri"/>
              </a:rPr>
              <a:t>4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,5</a:t>
            </a:r>
            <a:r>
              <a:rPr lang="ru-RU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C00000"/>
                </a:solidFill>
                <a:cs typeface="Calibri"/>
              </a:rPr>
              <a:t>%</a:t>
            </a:r>
            <a:r>
              <a:rPr lang="ru-RU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годовых;</a:t>
            </a:r>
            <a:endParaRPr lang="ru-RU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dirty="0"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84E7A488-7B11-511A-4C70-497B4C8C34CA}"/>
              </a:ext>
            </a:extLst>
          </p:cNvPr>
          <p:cNvSpPr txBox="1"/>
          <p:nvPr/>
        </p:nvSpPr>
        <p:spPr>
          <a:xfrm>
            <a:off x="7624763" y="3099371"/>
            <a:ext cx="1648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до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млн </a:t>
            </a:r>
            <a:r>
              <a:rPr sz="1800" spc="-10" dirty="0">
                <a:latin typeface="Calibri"/>
                <a:cs typeface="Calibri"/>
              </a:rPr>
              <a:t>рублей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904E82-28E7-02B4-40B2-B1DE59B7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6767381" y="1348532"/>
            <a:ext cx="43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Для физических лиц, не являющихся ИП </a:t>
            </a:r>
            <a:endParaRPr/>
          </a:p>
          <a:p>
            <a:pPr>
              <a:defRPr/>
            </a:pPr>
            <a:r>
              <a:rPr lang="ru-RU" sz="1400">
                <a:solidFill>
                  <a:srgbClr val="2C2A29"/>
                </a:solidFill>
                <a:latin typeface="Circe"/>
              </a:rPr>
              <a:t>и применяющих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«Налог на профессиональный доход» </a:t>
            </a:r>
            <a:r>
              <a:rPr lang="ru-RU" sz="1400">
                <a:solidFill>
                  <a:srgbClr val="2C2A29"/>
                </a:solidFill>
                <a:latin typeface="Circe"/>
              </a:rPr>
              <a:t>в соответствии с Федеральным законом от 27.11.2018 </a:t>
            </a:r>
            <a:r>
              <a:rPr lang="ru-RU" sz="1400" b="1">
                <a:solidFill>
                  <a:srgbClr val="BE5108"/>
                </a:solidFill>
                <a:latin typeface="Circe"/>
              </a:rPr>
              <a:t>№422-ФЗ</a:t>
            </a:r>
            <a:endParaRPr lang="ru-RU" sz="1400" b="1">
              <a:solidFill>
                <a:srgbClr val="BE5108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24202" y="2724329"/>
            <a:ext cx="2221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50 тысяч </a:t>
            </a:r>
            <a:endParaRPr/>
          </a:p>
          <a:p>
            <a:pPr>
              <a:defRPr/>
            </a:pP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500 тысяч </a:t>
            </a:r>
            <a:r>
              <a:rPr lang="ru-RU"/>
              <a:t>рублей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624202" y="3633318"/>
            <a:ext cx="203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от </a:t>
            </a:r>
            <a:r>
              <a:rPr lang="ru-RU" b="1">
                <a:solidFill>
                  <a:srgbClr val="C00000"/>
                </a:solidFill>
              </a:rPr>
              <a:t>3</a:t>
            </a:r>
            <a:r>
              <a:rPr lang="ru-RU" b="1"/>
              <a:t> </a:t>
            </a:r>
            <a:r>
              <a:rPr lang="ru-RU"/>
              <a:t>до </a:t>
            </a:r>
            <a:r>
              <a:rPr lang="ru-RU" b="1">
                <a:solidFill>
                  <a:srgbClr val="C00000"/>
                </a:solidFill>
              </a:rPr>
              <a:t>36</a:t>
            </a:r>
            <a:r>
              <a:rPr lang="ru-RU"/>
              <a:t> месяцев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624202" y="4328586"/>
            <a:ext cx="3944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- 5,5 % годовых;</a:t>
            </a: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2" name="Picture 6" descr="https://stomatologspb.ru/wp-content/uploads/ruble_PNG2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2867494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4" descr="https://xn----8sbkdgnibjafxdci9g.xn--p1ai/wp-content/uploads/2019/12/srok-obuchenija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40218" y="3637984"/>
            <a:ext cx="360000" cy="360000"/>
          </a:xfrm>
          <a:prstGeom prst="rect">
            <a:avLst/>
          </a:prstGeom>
          <a:noFill/>
        </p:spPr>
      </p:pic>
      <p:pic>
        <p:nvPicPr>
          <p:cNvPr id="39" name="Picture 6" descr="https://xn--b1aqpp2b.xn----8sbg5beewf.xn--p1ai/images/9519f396-be5f-62ad-b139-a010fd802c7a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7012526" y="4388419"/>
            <a:ext cx="387692" cy="360000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5935904" y="2878217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СУММА</a:t>
            </a:r>
            <a:endParaRPr/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052121" y="3648707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СРОК</a:t>
            </a:r>
            <a:endParaRPr/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936228" y="4399142"/>
            <a:ext cx="94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562212"/>
                </a:solidFill>
              </a:rPr>
              <a:t>СТАВКА</a:t>
            </a:r>
            <a:endParaRPr/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932719" y="512469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«САМОЗАНЯТЫЕ 2023»</a:t>
            </a:r>
            <a:endParaRPr/>
          </a:p>
        </p:txBody>
      </p:sp>
      <p:grpSp>
        <p:nvGrpSpPr>
          <p:cNvPr id="44" name="Группа 43"/>
          <p:cNvGrpSpPr/>
          <p:nvPr/>
        </p:nvGrpSpPr>
        <p:grpSpPr bwMode="auto">
          <a:xfrm>
            <a:off x="5932719" y="166843"/>
            <a:ext cx="5190340" cy="1099598"/>
            <a:chOff x="5948252" y="163010"/>
            <a:chExt cx="4370827" cy="1099598"/>
          </a:xfrm>
        </p:grpSpPr>
        <p:sp>
          <p:nvSpPr>
            <p:cNvPr id="45" name="Скругленный прямоугольник 44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Скругленный прямоугольник 14"/>
            <p:cNvSpPr/>
            <p:nvPr/>
          </p:nvSpPr>
          <p:spPr bwMode="auto">
            <a:xfrm>
              <a:off x="8751400" y="163010"/>
              <a:ext cx="1318614" cy="345626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48" name="Кольцо 47"/>
          <p:cNvSpPr/>
          <p:nvPr/>
        </p:nvSpPr>
        <p:spPr bwMode="auto">
          <a:xfrm>
            <a:off x="6078819" y="1602533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6002669" y="2370773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rcRect t="1691" r="61228"/>
          <a:stretch/>
        </p:blipFill>
        <p:spPr bwMode="auto">
          <a:xfrm>
            <a:off x="0" y="0"/>
            <a:ext cx="4807974" cy="6857999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 bwMode="auto">
          <a:xfrm>
            <a:off x="5956283" y="2565145"/>
            <a:ext cx="4604213" cy="1491028"/>
            <a:chOff x="13042594" y="2615015"/>
            <a:chExt cx="5190340" cy="2076019"/>
          </a:xfrm>
        </p:grpSpPr>
        <p:sp>
          <p:nvSpPr>
            <p:cNvPr id="49" name="Прямоугольник 48"/>
            <p:cNvSpPr/>
            <p:nvPr/>
          </p:nvSpPr>
          <p:spPr bwMode="auto">
            <a:xfrm>
              <a:off x="14730893" y="2615015"/>
              <a:ext cx="2897093" cy="8999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100 тысяч </a:t>
              </a:r>
              <a:endParaRPr dirty="0"/>
            </a:p>
            <a:p>
              <a:pPr>
                <a:defRPr/>
              </a:pPr>
              <a:r>
                <a:rPr lang="ru-RU" dirty="0"/>
                <a:t>до </a:t>
              </a:r>
              <a:r>
                <a:rPr lang="en-US" b="1" dirty="0">
                  <a:solidFill>
                    <a:srgbClr val="C00000"/>
                  </a:solidFill>
                </a:rPr>
                <a:t>2</a:t>
              </a:r>
              <a:r>
                <a:rPr lang="ru-RU" b="1" dirty="0">
                  <a:solidFill>
                    <a:srgbClr val="C00000"/>
                  </a:solidFill>
                </a:rPr>
                <a:t> миллионов </a:t>
              </a:r>
              <a:r>
                <a:rPr lang="ru-RU" dirty="0"/>
                <a:t>рублей</a:t>
              </a:r>
              <a:endParaRPr dirty="0"/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14730893" y="3524004"/>
              <a:ext cx="203171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/>
                <a:t>от </a:t>
              </a:r>
              <a:r>
                <a:rPr lang="ru-RU" b="1" dirty="0">
                  <a:solidFill>
                    <a:srgbClr val="C00000"/>
                  </a:solidFill>
                </a:rPr>
                <a:t>3</a:t>
              </a:r>
              <a:r>
                <a:rPr lang="ru-RU" b="1" dirty="0"/>
                <a:t> </a:t>
              </a:r>
              <a:r>
                <a:rPr lang="ru-RU" dirty="0"/>
                <a:t>до </a:t>
              </a:r>
              <a:r>
                <a:rPr lang="ru-RU" b="1" dirty="0">
                  <a:solidFill>
                    <a:srgbClr val="C00000"/>
                  </a:solidFill>
                </a:rPr>
                <a:t>36</a:t>
              </a:r>
              <a:r>
                <a:rPr lang="ru-RU" dirty="0"/>
                <a:t> месяцев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 bwMode="auto">
            <a:xfrm>
              <a:off x="14730893" y="4321702"/>
              <a:ext cx="3502041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C00000"/>
                  </a:solidFill>
                </a:rPr>
                <a:t>2% годовых</a:t>
              </a:r>
              <a:endParaRPr dirty="0"/>
            </a:p>
          </p:txBody>
        </p:sp>
        <p:pic>
          <p:nvPicPr>
            <p:cNvPr id="52" name="Picture 6" descr="https://stomatologspb.ru/wp-content/uploads/ruble_PNG26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275818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3" name="Picture 4" descr="https://xn----8sbkdgnibjafxdci9g.xn--p1ai/wp-content/uploads/2019/12/srok-obuchenija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46908" y="3528670"/>
              <a:ext cx="360000" cy="360000"/>
            </a:xfrm>
            <a:prstGeom prst="rect">
              <a:avLst/>
            </a:prstGeom>
            <a:noFill/>
          </p:spPr>
        </p:pic>
        <p:pic>
          <p:nvPicPr>
            <p:cNvPr id="54" name="Picture 6" descr="https://xn--b1aqpp2b.xn----8sbg5beewf.xn--p1ai/images/9519f396-be5f-62ad-b139-a010fd802c7a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/>
          </p:blipFill>
          <p:spPr bwMode="auto">
            <a:xfrm>
              <a:off x="14119216" y="4279105"/>
              <a:ext cx="387692" cy="360000"/>
            </a:xfrm>
            <a:prstGeom prst="rect">
              <a:avLst/>
            </a:prstGeom>
            <a:noFill/>
          </p:spPr>
        </p:pic>
        <p:sp>
          <p:nvSpPr>
            <p:cNvPr id="55" name="Прямоугольник 54"/>
            <p:cNvSpPr/>
            <p:nvPr/>
          </p:nvSpPr>
          <p:spPr bwMode="auto">
            <a:xfrm>
              <a:off x="13042594" y="2768903"/>
              <a:ext cx="97654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rgbClr val="562212"/>
                  </a:solidFill>
                </a:rPr>
                <a:t>СУММА</a:t>
              </a:r>
              <a:endParaRPr dirty="0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3158811" y="3539393"/>
              <a:ext cx="7152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СРОК</a:t>
              </a:r>
              <a:endParaRPr/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13042918" y="4289828"/>
              <a:ext cx="943272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>
                  <a:solidFill>
                    <a:srgbClr val="562212"/>
                  </a:solidFill>
                </a:rPr>
                <a:t>СТАВКА</a:t>
              </a:r>
              <a:endParaRPr/>
            </a:p>
          </p:txBody>
        </p:sp>
      </p:grpSp>
      <p:sp>
        <p:nvSpPr>
          <p:cNvPr id="58" name="Прямоугольник 57"/>
          <p:cNvSpPr/>
          <p:nvPr/>
        </p:nvSpPr>
        <p:spPr bwMode="auto">
          <a:xfrm>
            <a:off x="5927179" y="522653"/>
            <a:ext cx="519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562212"/>
                </a:solidFill>
              </a:rPr>
              <a:t>МИКРОФИНАНСОВЫЙ ПРОДУКТ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562212"/>
                </a:solidFill>
              </a:rPr>
              <a:t>«СТАРТАП»</a:t>
            </a:r>
            <a:endParaRPr/>
          </a:p>
        </p:txBody>
      </p:sp>
      <p:grpSp>
        <p:nvGrpSpPr>
          <p:cNvPr id="59" name="Группа 58"/>
          <p:cNvGrpSpPr/>
          <p:nvPr/>
        </p:nvGrpSpPr>
        <p:grpSpPr bwMode="auto">
          <a:xfrm>
            <a:off x="5927179" y="177026"/>
            <a:ext cx="5190340" cy="1099599"/>
            <a:chOff x="5948252" y="163009"/>
            <a:chExt cx="4370827" cy="1099599"/>
          </a:xfrm>
        </p:grpSpPr>
        <p:sp>
          <p:nvSpPr>
            <p:cNvPr id="60" name="Скругленный прямоугольник 59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Скругленный прямоугольник 14"/>
            <p:cNvSpPr/>
            <p:nvPr/>
          </p:nvSpPr>
          <p:spPr bwMode="auto">
            <a:xfrm>
              <a:off x="8657163" y="163009"/>
              <a:ext cx="1412851" cy="4185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63" name="Прямоугольник 62"/>
          <p:cNvSpPr/>
          <p:nvPr/>
        </p:nvSpPr>
        <p:spPr bwMode="auto">
          <a:xfrm>
            <a:off x="6672670" y="1495829"/>
            <a:ext cx="5304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spc="-15" dirty="0">
                <a:solidFill>
                  <a:srgbClr val="C79363"/>
                </a:solidFill>
                <a:cs typeface="Calibri"/>
              </a:rPr>
              <a:t>Для субъектов МСП, зарегистрированных и действующих до даты подачи заявки не более </a:t>
            </a:r>
            <a:endParaRPr lang="en-US" sz="1600" b="1" spc="-15" dirty="0">
              <a:solidFill>
                <a:srgbClr val="C79363"/>
              </a:solidFill>
              <a:cs typeface="Calibri"/>
            </a:endParaRPr>
          </a:p>
          <a:p>
            <a:pPr marL="70485" marR="43307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spc="-15" dirty="0">
                <a:solidFill>
                  <a:srgbClr val="E04D39"/>
                </a:solidFill>
                <a:cs typeface="Calibri"/>
              </a:rPr>
              <a:t>23</a:t>
            </a:r>
            <a:r>
              <a:rPr lang="ru-RU" sz="1600" b="1" spc="-15" dirty="0">
                <a:solidFill>
                  <a:srgbClr val="E04D39"/>
                </a:solidFill>
                <a:cs typeface="Calibri"/>
              </a:rPr>
              <a:t> месяцев</a:t>
            </a:r>
            <a:endParaRPr dirty="0"/>
          </a:p>
        </p:txBody>
      </p:sp>
      <p:sp>
        <p:nvSpPr>
          <p:cNvPr id="64" name="Кольцо 63"/>
          <p:cNvSpPr/>
          <p:nvPr/>
        </p:nvSpPr>
        <p:spPr bwMode="auto">
          <a:xfrm>
            <a:off x="6073279" y="1612717"/>
            <a:ext cx="315294" cy="315294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24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Arial"/>
              <a:cs typeface="Arial"/>
            </a:endParaRPr>
          </a:p>
        </p:txBody>
      </p:sp>
      <p:cxnSp>
        <p:nvCxnSpPr>
          <p:cNvPr id="65" name="Прямая соединительная линия 64"/>
          <p:cNvCxnSpPr>
            <a:cxnSpLocks/>
          </p:cNvCxnSpPr>
          <p:nvPr/>
        </p:nvCxnSpPr>
        <p:spPr bwMode="auto">
          <a:xfrm>
            <a:off x="5997129" y="2380957"/>
            <a:ext cx="5108649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cxnSpLocks/>
          </p:cNvCxnSpPr>
          <p:nvPr/>
        </p:nvCxnSpPr>
        <p:spPr bwMode="auto">
          <a:xfrm>
            <a:off x="6097041" y="4293096"/>
            <a:ext cx="3327867" cy="0"/>
          </a:xfrm>
          <a:prstGeom prst="line">
            <a:avLst/>
          </a:prstGeom>
          <a:ln w="38100">
            <a:solidFill>
              <a:srgbClr val="C793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 bwMode="auto">
          <a:xfrm>
            <a:off x="5956283" y="4293096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Arial Black"/>
              </a:rPr>
              <a:t> </a:t>
            </a:r>
            <a:endParaRPr lang="ru-RU" dirty="0">
              <a:latin typeface="Arial Black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919496" y="177027"/>
            <a:ext cx="5190340" cy="1099598"/>
            <a:chOff x="5948252" y="163010"/>
            <a:chExt cx="4370827" cy="1099598"/>
          </a:xfrm>
        </p:grpSpPr>
        <p:sp>
          <p:nvSpPr>
            <p:cNvPr id="3" name="Скругленный прямоугольник 28"/>
            <p:cNvSpPr/>
            <p:nvPr/>
          </p:nvSpPr>
          <p:spPr bwMode="auto">
            <a:xfrm>
              <a:off x="5948252" y="426545"/>
              <a:ext cx="4370827" cy="836063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Скругленный прямоугольник 14"/>
            <p:cNvSpPr/>
            <p:nvPr/>
          </p:nvSpPr>
          <p:spPr bwMode="auto">
            <a:xfrm>
              <a:off x="8621246" y="163010"/>
              <a:ext cx="1448768" cy="371691"/>
            </a:xfrm>
            <a:prstGeom prst="flowChartAlternateProcess">
              <a:avLst/>
            </a:prstGeom>
            <a:solidFill>
              <a:srgbClr val="EB5C32"/>
            </a:solidFill>
            <a:ln w="57150">
              <a:solidFill>
                <a:srgbClr val="EB5C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600"/>
            </a:p>
          </p:txBody>
        </p:sp>
      </p:grpSp>
      <p:sp>
        <p:nvSpPr>
          <p:cNvPr id="5" name="Прямоугольник 1"/>
          <p:cNvSpPr/>
          <p:nvPr/>
        </p:nvSpPr>
        <p:spPr bwMode="auto">
          <a:xfrm>
            <a:off x="8901807" y="163563"/>
            <a:ext cx="2158358" cy="408623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МОИ СУБСИДИИ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 bwMode="auto">
          <a:xfrm>
            <a:off x="427" y="3428431"/>
            <a:ext cx="3237623" cy="3429385"/>
          </a:xfrm>
          <a:custGeom>
            <a:avLst/>
            <a:gdLst/>
            <a:ahLst/>
            <a:cxnLst/>
            <a:rect l="l" t="t" r="r" b="b"/>
            <a:pathLst>
              <a:path w="5339080" h="5655309" extrusionOk="0">
                <a:moveTo>
                  <a:pt x="5338437" y="142"/>
                </a:moveTo>
                <a:lnTo>
                  <a:pt x="0" y="142"/>
                </a:lnTo>
                <a:lnTo>
                  <a:pt x="0" y="5655183"/>
                </a:lnTo>
                <a:lnTo>
                  <a:pt x="5338437" y="5655183"/>
                </a:lnTo>
                <a:lnTo>
                  <a:pt x="5338437" y="142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427" y="0"/>
            <a:ext cx="3238157" cy="34284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3919536" y="429077"/>
            <a:ext cx="323454" cy="432428"/>
            <a:chOff x="6394703" y="1281144"/>
            <a:chExt cx="533400" cy="713105"/>
          </a:xfrm>
        </p:grpSpPr>
        <p:sp>
          <p:nvSpPr>
            <p:cNvPr id="6" name="object 6"/>
            <p:cNvSpPr/>
            <p:nvPr/>
          </p:nvSpPr>
          <p:spPr bwMode="auto">
            <a:xfrm>
              <a:off x="6394539" y="1281651"/>
              <a:ext cx="533400" cy="713105"/>
            </a:xfrm>
            <a:custGeom>
              <a:avLst/>
              <a:gdLst/>
              <a:ahLst/>
              <a:cxnLst/>
              <a:rect l="l" t="t" r="r" b="b"/>
              <a:pathLst>
                <a:path w="533400" h="713105" extrusionOk="0">
                  <a:moveTo>
                    <a:pt x="177533" y="546341"/>
                  </a:moveTo>
                  <a:lnTo>
                    <a:pt x="0" y="364744"/>
                  </a:lnTo>
                  <a:lnTo>
                    <a:pt x="0" y="530974"/>
                  </a:lnTo>
                  <a:lnTo>
                    <a:pt x="177533" y="712584"/>
                  </a:lnTo>
                  <a:lnTo>
                    <a:pt x="177533" y="546341"/>
                  </a:lnTo>
                  <a:close/>
                </a:path>
                <a:path w="533400" h="713105" extrusionOk="0">
                  <a:moveTo>
                    <a:pt x="355206" y="363982"/>
                  </a:moveTo>
                  <a:lnTo>
                    <a:pt x="177660" y="182372"/>
                  </a:lnTo>
                  <a:lnTo>
                    <a:pt x="177660" y="348615"/>
                  </a:lnTo>
                  <a:lnTo>
                    <a:pt x="355206" y="530212"/>
                  </a:lnTo>
                  <a:lnTo>
                    <a:pt x="355206" y="363982"/>
                  </a:lnTo>
                  <a:close/>
                </a:path>
                <a:path w="533400" h="713105" extrusionOk="0">
                  <a:moveTo>
                    <a:pt x="532879" y="181610"/>
                  </a:moveTo>
                  <a:lnTo>
                    <a:pt x="355333" y="0"/>
                  </a:lnTo>
                  <a:lnTo>
                    <a:pt x="355333" y="166243"/>
                  </a:lnTo>
                  <a:lnTo>
                    <a:pt x="532879" y="347853"/>
                  </a:lnTo>
                  <a:lnTo>
                    <a:pt x="532879" y="181610"/>
                  </a:lnTo>
                  <a:close/>
                </a:path>
              </a:pathLst>
            </a:custGeom>
            <a:solidFill>
              <a:srgbClr val="C6926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765035" y="1645697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69" extrusionOk="0">
                  <a:moveTo>
                    <a:pt x="162829" y="244"/>
                  </a:moveTo>
                  <a:lnTo>
                    <a:pt x="-170" y="244"/>
                  </a:lnTo>
                  <a:lnTo>
                    <a:pt x="-170" y="166165"/>
                  </a:lnTo>
                  <a:lnTo>
                    <a:pt x="162829" y="166165"/>
                  </a:lnTo>
                  <a:lnTo>
                    <a:pt x="162829" y="244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94539" y="1281397"/>
              <a:ext cx="339725" cy="347980"/>
            </a:xfrm>
            <a:custGeom>
              <a:avLst/>
              <a:gdLst/>
              <a:ahLst/>
              <a:cxnLst/>
              <a:rect l="l" t="t" r="r" b="b"/>
              <a:pathLst>
                <a:path w="339725" h="347980" extrusionOk="0">
                  <a:moveTo>
                    <a:pt x="339585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381" y="146050"/>
                  </a:lnTo>
                  <a:lnTo>
                    <a:pt x="381" y="166370"/>
                  </a:lnTo>
                  <a:lnTo>
                    <a:pt x="381" y="347980"/>
                  </a:lnTo>
                  <a:lnTo>
                    <a:pt x="162420" y="347980"/>
                  </a:lnTo>
                  <a:lnTo>
                    <a:pt x="162420" y="166370"/>
                  </a:lnTo>
                  <a:lnTo>
                    <a:pt x="339585" y="166370"/>
                  </a:lnTo>
                  <a:lnTo>
                    <a:pt x="339585" y="146050"/>
                  </a:lnTo>
                  <a:lnTo>
                    <a:pt x="339585" y="0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88251" y="1827053"/>
              <a:ext cx="161925" cy="166370"/>
            </a:xfrm>
            <a:custGeom>
              <a:avLst/>
              <a:gdLst/>
              <a:ahLst/>
              <a:cxnLst/>
              <a:rect l="l" t="t" r="r" b="b"/>
              <a:pathLst>
                <a:path w="161925" h="166369" extrusionOk="0">
                  <a:moveTo>
                    <a:pt x="161322" y="239"/>
                  </a:moveTo>
                  <a:lnTo>
                    <a:pt x="-166" y="239"/>
                  </a:lnTo>
                  <a:lnTo>
                    <a:pt x="-166" y="166160"/>
                  </a:lnTo>
                  <a:lnTo>
                    <a:pt x="161322" y="166160"/>
                  </a:lnTo>
                  <a:lnTo>
                    <a:pt x="161322" y="239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object 10"/>
          <p:cNvGrpSpPr/>
          <p:nvPr/>
        </p:nvGrpSpPr>
        <p:grpSpPr bwMode="auto">
          <a:xfrm>
            <a:off x="4312535" y="495173"/>
            <a:ext cx="1201401" cy="281867"/>
            <a:chOff x="7110983" y="1456907"/>
            <a:chExt cx="1981200" cy="464820"/>
          </a:xfrm>
        </p:grpSpPr>
        <p:pic>
          <p:nvPicPr>
            <p:cNvPr id="11" name="object 11"/>
            <p:cNvPicPr/>
            <p:nvPr/>
          </p:nvPicPr>
          <p:blipFill>
            <a:blip r:embed="rId3"/>
            <a:stretch/>
          </p:blipFill>
          <p:spPr bwMode="auto">
            <a:xfrm>
              <a:off x="7110983" y="1456907"/>
              <a:ext cx="237558" cy="107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/>
            <a:stretch/>
          </p:blipFill>
          <p:spPr bwMode="auto">
            <a:xfrm>
              <a:off x="7120127" y="1456907"/>
              <a:ext cx="1849909" cy="4645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8803919" y="1636743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 extrusionOk="0">
                  <a:moveTo>
                    <a:pt x="86106" y="381"/>
                  </a:moveTo>
                  <a:lnTo>
                    <a:pt x="0" y="381"/>
                  </a:lnTo>
                  <a:lnTo>
                    <a:pt x="0" y="18288"/>
                  </a:lnTo>
                  <a:lnTo>
                    <a:pt x="33909" y="18288"/>
                  </a:lnTo>
                  <a:lnTo>
                    <a:pt x="33909" y="104648"/>
                  </a:lnTo>
                  <a:lnTo>
                    <a:pt x="52197" y="104648"/>
                  </a:lnTo>
                  <a:lnTo>
                    <a:pt x="52197" y="18288"/>
                  </a:lnTo>
                  <a:lnTo>
                    <a:pt x="86106" y="18288"/>
                  </a:lnTo>
                  <a:lnTo>
                    <a:pt x="86106" y="381"/>
                  </a:lnTo>
                  <a:close/>
                </a:path>
                <a:path w="171450" h="106044" extrusionOk="0">
                  <a:moveTo>
                    <a:pt x="171450" y="74422"/>
                  </a:moveTo>
                  <a:lnTo>
                    <a:pt x="169926" y="65151"/>
                  </a:lnTo>
                  <a:lnTo>
                    <a:pt x="167259" y="60198"/>
                  </a:lnTo>
                  <a:lnTo>
                    <a:pt x="166116" y="57912"/>
                  </a:lnTo>
                  <a:lnTo>
                    <a:pt x="160274" y="52959"/>
                  </a:lnTo>
                  <a:lnTo>
                    <a:pt x="153035" y="50038"/>
                  </a:lnTo>
                  <a:lnTo>
                    <a:pt x="153035" y="64643"/>
                  </a:lnTo>
                  <a:lnTo>
                    <a:pt x="153035" y="83439"/>
                  </a:lnTo>
                  <a:lnTo>
                    <a:pt x="146304" y="88646"/>
                  </a:lnTo>
                  <a:lnTo>
                    <a:pt x="128778" y="88646"/>
                  </a:lnTo>
                  <a:lnTo>
                    <a:pt x="121920" y="87884"/>
                  </a:lnTo>
                  <a:lnTo>
                    <a:pt x="121920" y="60198"/>
                  </a:lnTo>
                  <a:lnTo>
                    <a:pt x="146304" y="60198"/>
                  </a:lnTo>
                  <a:lnTo>
                    <a:pt x="153035" y="64643"/>
                  </a:lnTo>
                  <a:lnTo>
                    <a:pt x="153035" y="50038"/>
                  </a:lnTo>
                  <a:lnTo>
                    <a:pt x="153035" y="49657"/>
                  </a:lnTo>
                  <a:lnTo>
                    <a:pt x="159131" y="45974"/>
                  </a:lnTo>
                  <a:lnTo>
                    <a:pt x="160655" y="44196"/>
                  </a:lnTo>
                  <a:lnTo>
                    <a:pt x="163830" y="40767"/>
                  </a:lnTo>
                  <a:lnTo>
                    <a:pt x="166878" y="34036"/>
                  </a:lnTo>
                  <a:lnTo>
                    <a:pt x="168021" y="25908"/>
                  </a:lnTo>
                  <a:lnTo>
                    <a:pt x="166370" y="17272"/>
                  </a:lnTo>
                  <a:lnTo>
                    <a:pt x="166116" y="15748"/>
                  </a:lnTo>
                  <a:lnTo>
                    <a:pt x="160147" y="7493"/>
                  </a:lnTo>
                  <a:lnTo>
                    <a:pt x="149733" y="2159"/>
                  </a:lnTo>
                  <a:lnTo>
                    <a:pt x="149733" y="21717"/>
                  </a:lnTo>
                  <a:lnTo>
                    <a:pt x="149733" y="39878"/>
                  </a:lnTo>
                  <a:lnTo>
                    <a:pt x="142748" y="44196"/>
                  </a:lnTo>
                  <a:lnTo>
                    <a:pt x="121920" y="44196"/>
                  </a:lnTo>
                  <a:lnTo>
                    <a:pt x="121920" y="17653"/>
                  </a:lnTo>
                  <a:lnTo>
                    <a:pt x="125095" y="17399"/>
                  </a:lnTo>
                  <a:lnTo>
                    <a:pt x="129159" y="17272"/>
                  </a:lnTo>
                  <a:lnTo>
                    <a:pt x="143256" y="17272"/>
                  </a:lnTo>
                  <a:lnTo>
                    <a:pt x="149733" y="21717"/>
                  </a:lnTo>
                  <a:lnTo>
                    <a:pt x="149733" y="2159"/>
                  </a:lnTo>
                  <a:lnTo>
                    <a:pt x="149479" y="2032"/>
                  </a:lnTo>
                  <a:lnTo>
                    <a:pt x="133604" y="0"/>
                  </a:lnTo>
                  <a:lnTo>
                    <a:pt x="109220" y="508"/>
                  </a:lnTo>
                  <a:lnTo>
                    <a:pt x="103505" y="762"/>
                  </a:lnTo>
                  <a:lnTo>
                    <a:pt x="103505" y="105156"/>
                  </a:lnTo>
                  <a:lnTo>
                    <a:pt x="116713" y="105664"/>
                  </a:lnTo>
                  <a:lnTo>
                    <a:pt x="132588" y="105918"/>
                  </a:lnTo>
                  <a:lnTo>
                    <a:pt x="147955" y="104013"/>
                  </a:lnTo>
                  <a:lnTo>
                    <a:pt x="160274" y="98298"/>
                  </a:lnTo>
                  <a:lnTo>
                    <a:pt x="168275" y="88646"/>
                  </a:lnTo>
                  <a:lnTo>
                    <a:pt x="168402" y="88392"/>
                  </a:lnTo>
                  <a:lnTo>
                    <a:pt x="171450" y="74422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8986900" y="1815433"/>
              <a:ext cx="84200" cy="104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8987789" y="1636616"/>
              <a:ext cx="104775" cy="105410"/>
            </a:xfrm>
            <a:custGeom>
              <a:avLst/>
              <a:gdLst/>
              <a:ahLst/>
              <a:cxnLst/>
              <a:rect l="l" t="t" r="r" b="b"/>
              <a:pathLst>
                <a:path w="104775" h="105410" extrusionOk="0">
                  <a:moveTo>
                    <a:pt x="59969" y="244"/>
                  </a:moveTo>
                  <a:lnTo>
                    <a:pt x="43840" y="244"/>
                  </a:lnTo>
                  <a:lnTo>
                    <a:pt x="-227" y="105397"/>
                  </a:lnTo>
                  <a:lnTo>
                    <a:pt x="18187" y="105397"/>
                  </a:lnTo>
                  <a:lnTo>
                    <a:pt x="29109" y="78601"/>
                  </a:lnTo>
                  <a:lnTo>
                    <a:pt x="92861" y="78601"/>
                  </a:lnTo>
                  <a:lnTo>
                    <a:pt x="85615" y="61329"/>
                  </a:lnTo>
                  <a:lnTo>
                    <a:pt x="36093" y="61329"/>
                  </a:lnTo>
                  <a:lnTo>
                    <a:pt x="51460" y="24119"/>
                  </a:lnTo>
                  <a:lnTo>
                    <a:pt x="66700" y="24119"/>
                  </a:lnTo>
                  <a:lnTo>
                    <a:pt x="66700" y="16246"/>
                  </a:lnTo>
                  <a:lnTo>
                    <a:pt x="59969" y="244"/>
                  </a:lnTo>
                  <a:close/>
                </a:path>
                <a:path w="104775" h="105410" extrusionOk="0">
                  <a:moveTo>
                    <a:pt x="92861" y="78601"/>
                  </a:moveTo>
                  <a:lnTo>
                    <a:pt x="73684" y="78601"/>
                  </a:lnTo>
                  <a:lnTo>
                    <a:pt x="84606" y="105397"/>
                  </a:lnTo>
                  <a:lnTo>
                    <a:pt x="104164" y="105397"/>
                  </a:lnTo>
                  <a:lnTo>
                    <a:pt x="92861" y="78601"/>
                  </a:lnTo>
                  <a:close/>
                </a:path>
                <a:path w="104775" h="105410" extrusionOk="0">
                  <a:moveTo>
                    <a:pt x="66700" y="24119"/>
                  </a:moveTo>
                  <a:lnTo>
                    <a:pt x="51460" y="24119"/>
                  </a:lnTo>
                  <a:lnTo>
                    <a:pt x="66700" y="61329"/>
                  </a:lnTo>
                  <a:lnTo>
                    <a:pt x="66700" y="24119"/>
                  </a:lnTo>
                  <a:close/>
                </a:path>
                <a:path w="104775" h="105410" extrusionOk="0">
                  <a:moveTo>
                    <a:pt x="66700" y="16246"/>
                  </a:moveTo>
                  <a:lnTo>
                    <a:pt x="66700" y="61329"/>
                  </a:lnTo>
                  <a:lnTo>
                    <a:pt x="85615" y="61329"/>
                  </a:lnTo>
                  <a:lnTo>
                    <a:pt x="66700" y="16246"/>
                  </a:lnTo>
                  <a:close/>
                </a:path>
              </a:pathLst>
            </a:custGeom>
            <a:solidFill>
              <a:srgbClr val="672E17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 bwMode="auto">
          <a:xfrm>
            <a:off x="3743865" y="1190361"/>
            <a:ext cx="4328510" cy="736024"/>
          </a:xfrm>
          <a:prstGeom prst="rect">
            <a:avLst/>
          </a:prstGeom>
        </p:spPr>
        <p:txBody>
          <a:bodyPr vert="horz" wrap="square" lIns="0" tIns="53139" rIns="0" bIns="0" rtlCol="0">
            <a:spAutoFit/>
          </a:bodyPr>
          <a:lstStyle/>
          <a:p>
            <a:pPr marL="8086">
              <a:spcBef>
                <a:spcPts val="418"/>
              </a:spcBef>
              <a:defRPr/>
            </a:pPr>
            <a:r>
              <a:rPr sz="2400" spc="-2">
                <a:solidFill>
                  <a:srgbClr val="E84E22"/>
                </a:solidFill>
              </a:rPr>
              <a:t>КАК</a:t>
            </a:r>
            <a:r>
              <a:rPr sz="2400" spc="-15">
                <a:solidFill>
                  <a:srgbClr val="E84E22"/>
                </a:solidFill>
              </a:rPr>
              <a:t> </a:t>
            </a:r>
            <a:r>
              <a:rPr sz="2400" spc="-18">
                <a:solidFill>
                  <a:srgbClr val="E84E22"/>
                </a:solidFill>
              </a:rPr>
              <a:t>ПОЛУЧИТЬ</a:t>
            </a:r>
            <a:r>
              <a:rPr sz="2400">
                <a:solidFill>
                  <a:srgbClr val="E84E22"/>
                </a:solidFill>
              </a:rPr>
              <a:t> </a:t>
            </a:r>
            <a:r>
              <a:rPr sz="2400" spc="-15">
                <a:solidFill>
                  <a:srgbClr val="E84E22"/>
                </a:solidFill>
              </a:rPr>
              <a:t>УСЛУГИ</a:t>
            </a:r>
            <a:r>
              <a:rPr sz="2400" spc="-38">
                <a:solidFill>
                  <a:srgbClr val="E84E22"/>
                </a:solidFill>
              </a:rPr>
              <a:t> </a:t>
            </a:r>
            <a:r>
              <a:rPr sz="2400" spc="-2">
                <a:solidFill>
                  <a:srgbClr val="E84E22"/>
                </a:solidFill>
              </a:rPr>
              <a:t>ФОНДА?</a:t>
            </a:r>
            <a:endParaRPr sz="2400"/>
          </a:p>
          <a:p>
            <a:pPr marL="7701">
              <a:spcBef>
                <a:spcPts val="270"/>
              </a:spcBef>
              <a:defRPr/>
            </a:pPr>
            <a:r>
              <a:rPr sz="1800" spc="-21">
                <a:solidFill>
                  <a:srgbClr val="672E17"/>
                </a:solidFill>
              </a:rPr>
              <a:t>ОБРАТИТЬСЯ</a:t>
            </a:r>
            <a:r>
              <a:rPr sz="1800" spc="-18">
                <a:solidFill>
                  <a:srgbClr val="672E17"/>
                </a:solidFill>
              </a:rPr>
              <a:t> </a:t>
            </a:r>
            <a:r>
              <a:rPr sz="1800">
                <a:solidFill>
                  <a:srgbClr val="672E17"/>
                </a:solidFill>
              </a:rPr>
              <a:t>В</a:t>
            </a:r>
            <a:r>
              <a:rPr sz="1800" spc="-27">
                <a:solidFill>
                  <a:srgbClr val="672E17"/>
                </a:solidFill>
              </a:rPr>
              <a:t> </a:t>
            </a:r>
            <a:r>
              <a:rPr sz="1800" spc="2">
                <a:solidFill>
                  <a:srgbClr val="672E17"/>
                </a:solidFill>
              </a:rPr>
              <a:t>ФОНД:</a:t>
            </a:r>
            <a:endParaRPr sz="1800"/>
          </a:p>
        </p:txBody>
      </p:sp>
      <p:sp>
        <p:nvSpPr>
          <p:cNvPr id="17" name="object 17"/>
          <p:cNvSpPr txBox="1"/>
          <p:nvPr/>
        </p:nvSpPr>
        <p:spPr bwMode="auto">
          <a:xfrm>
            <a:off x="4125446" y="2202113"/>
            <a:ext cx="7893858" cy="159468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defTabSz="554492">
              <a:spcBef>
                <a:spcPts val="61"/>
              </a:spcBef>
              <a:tabLst>
                <a:tab pos="2858715" algn="l"/>
              </a:tabLst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21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90	</a:t>
            </a:r>
            <a:r>
              <a:rPr sz="1200" b="1" spc="-21" dirty="0">
                <a:solidFill>
                  <a:srgbClr val="672E17"/>
                </a:solidFill>
                <a:latin typeface="Calibri"/>
                <a:cs typeface="Calibri"/>
              </a:rPr>
              <a:t>FPPRT.RU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|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МСП.РФ|</a:t>
            </a:r>
            <a:r>
              <a:rPr lang="ru-RU" sz="1200" b="1" spc="-2" dirty="0">
                <a:solidFill>
                  <a:srgbClr val="672E17"/>
                </a:solidFill>
                <a:latin typeface="Calibri"/>
                <a:cs typeface="Calibri"/>
              </a:rPr>
              <a:t>|МОИ СУБСИДИИ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30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tabLst>
                <a:tab pos="2858715" algn="l"/>
              </a:tabLst>
              <a:defRPr/>
            </a:pP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I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N</a:t>
            </a:r>
            <a:r>
              <a:rPr sz="1200" b="1" u="sng" spc="2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O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@</a:t>
            </a:r>
            <a:r>
              <a:rPr sz="1200" b="1" u="sng" spc="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F</a:t>
            </a:r>
            <a:r>
              <a:rPr sz="1200" b="1" u="sng" spc="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11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P</a:t>
            </a:r>
            <a:r>
              <a:rPr sz="1200" b="1" u="sng" spc="-55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spc="-124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T</a:t>
            </a:r>
            <a:r>
              <a:rPr sz="1200" b="1" u="sng" spc="-2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.</a:t>
            </a:r>
            <a:r>
              <a:rPr sz="1200" b="1" u="sng" spc="9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R</a:t>
            </a:r>
            <a:r>
              <a:rPr sz="1200" b="1" u="sng" dirty="0">
                <a:solidFill>
                  <a:srgbClr val="672E17"/>
                </a:solidFill>
                <a:latin typeface="Calibri"/>
                <a:cs typeface="Calibri"/>
                <a:hlinkClick r:id="rId6" tooltip="mailto:INFO@FPPRT.RU"/>
              </a:rPr>
              <a:t>U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	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З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АНЬ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,</a:t>
            </a:r>
            <a:r>
              <a:rPr sz="1200" b="1" spc="-6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78" dirty="0">
                <a:solidFill>
                  <a:srgbClr val="672E17"/>
                </a:solidFill>
                <a:latin typeface="Calibri"/>
                <a:cs typeface="Calibri"/>
              </a:rPr>
              <a:t>У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Л.</a:t>
            </a:r>
            <a:r>
              <a:rPr sz="1200" b="1" spc="-8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Т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Е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РБУ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Р</a:t>
            </a:r>
            <a:r>
              <a:rPr sz="1200" b="1" spc="-49" dirty="0">
                <a:solidFill>
                  <a:srgbClr val="672E17"/>
                </a:solidFill>
                <a:latin typeface="Calibri"/>
                <a:cs typeface="Calibri"/>
              </a:rPr>
              <a:t>Г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С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А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Я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28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54492">
              <a:spcBef>
                <a:spcPts val="15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defTabSz="554492">
              <a:spcBef>
                <a:spcPts val="3"/>
              </a:spcBef>
              <a:defRPr/>
            </a:pP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ОБРАТИТЬСЯ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К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РЕГИОНАЛЬНЫМ</a:t>
            </a:r>
            <a:r>
              <a:rPr sz="1200" b="1" spc="33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ПРЕДСТАВИТЕЛЯМ</a:t>
            </a: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sz="1200" b="1" spc="-2" dirty="0">
                <a:solidFill>
                  <a:srgbClr val="672E17"/>
                </a:solidFill>
                <a:latin typeface="Calibri"/>
                <a:cs typeface="Calibri"/>
              </a:rPr>
              <a:t>В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МУНИЦИПАЛЬНЫХ</a:t>
            </a:r>
            <a:r>
              <a:rPr sz="1200" b="1" spc="3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9" dirty="0">
                <a:solidFill>
                  <a:srgbClr val="672E17"/>
                </a:solidFill>
                <a:latin typeface="Calibri"/>
                <a:cs typeface="Calibri"/>
              </a:rPr>
              <a:t>РАЙОНАХ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РЕСПУБЛИКИ</a:t>
            </a:r>
            <a:r>
              <a:rPr sz="1200" b="1" spc="1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33" dirty="0">
                <a:solidFill>
                  <a:srgbClr val="672E17"/>
                </a:solidFill>
                <a:latin typeface="Calibri"/>
                <a:cs typeface="Calibri"/>
              </a:rPr>
              <a:t>ТАТАРСТАН </a:t>
            </a:r>
            <a:r>
              <a:rPr sz="1200" b="1" spc="-327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672E17"/>
                </a:solidFill>
                <a:latin typeface="Calibri"/>
                <a:cs typeface="Calibri"/>
              </a:rPr>
              <a:t>КОНТАКТЫ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ПО</a:t>
            </a:r>
            <a:r>
              <a:rPr sz="1200" b="1" spc="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ТЕЛ.</a:t>
            </a:r>
            <a:r>
              <a:rPr sz="1200" b="1" spc="-52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+7</a:t>
            </a:r>
            <a:r>
              <a:rPr sz="1200" b="1" spc="-5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(843)</a:t>
            </a:r>
            <a:r>
              <a:rPr sz="1200" b="1" spc="18" dirty="0">
                <a:solidFill>
                  <a:srgbClr val="672E17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72E17"/>
                </a:solidFill>
                <a:latin typeface="Calibri"/>
                <a:cs typeface="Calibri"/>
              </a:rPr>
              <a:t>524</a:t>
            </a:r>
            <a:r>
              <a:rPr sz="1200" b="1" spc="2" dirty="0">
                <a:solidFill>
                  <a:srgbClr val="672E17"/>
                </a:solidFill>
                <a:latin typeface="Calibri"/>
                <a:cs typeface="Calibri"/>
              </a:rPr>
              <a:t> 90 </a:t>
            </a:r>
            <a:r>
              <a:rPr sz="1200" b="1" spc="9" dirty="0">
                <a:solidFill>
                  <a:srgbClr val="672E17"/>
                </a:solidFill>
                <a:latin typeface="Calibri"/>
                <a:cs typeface="Calibri"/>
              </a:rPr>
              <a:t>90</a:t>
            </a:r>
            <a:endParaRPr lang="ru-RU" sz="1200" b="1" spc="9" dirty="0">
              <a:solidFill>
                <a:srgbClr val="672E17"/>
              </a:solidFill>
              <a:latin typeface="Calibri"/>
              <a:cs typeface="Calibri"/>
            </a:endParaRPr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r>
              <a:rPr lang="ru-RU" sz="1200" b="1" spc="9" dirty="0">
                <a:solidFill>
                  <a:srgbClr val="672E17"/>
                </a:solidFill>
                <a:latin typeface="Calibri"/>
                <a:cs typeface="Calibri"/>
              </a:rPr>
              <a:t>ГОРЯЧАЯ ЛИНИЯ ГАРАНТИЙНОГО ФОНДА </a:t>
            </a:r>
            <a:r>
              <a:rPr lang="ru-RU" sz="1200" b="1" spc="9" dirty="0">
                <a:solidFill>
                  <a:srgbClr val="54291A"/>
                </a:solidFill>
                <a:latin typeface="Calibri"/>
                <a:cs typeface="Calibri"/>
              </a:rPr>
              <a:t>+7</a:t>
            </a:r>
            <a:r>
              <a:rPr lang="ru-RU" sz="1200" b="1" dirty="0">
                <a:solidFill>
                  <a:srgbClr val="54291A"/>
                </a:solidFill>
                <a:latin typeface="Calibri"/>
              </a:rPr>
              <a:t> (843) 293–16–94</a:t>
            </a:r>
            <a:endParaRPr dirty="0"/>
          </a:p>
          <a:p>
            <a:pPr marL="7701" marR="1614188" defTabSz="554492">
              <a:lnSpc>
                <a:spcPct val="103000"/>
              </a:lnSpc>
              <a:spcBef>
                <a:spcPts val="246"/>
              </a:spcBef>
              <a:defRPr/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3547" y="5703278"/>
            <a:ext cx="751261" cy="23604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defTabSz="554492">
              <a:spcBef>
                <a:spcPts val="58"/>
              </a:spcBef>
              <a:defRPr/>
            </a:pPr>
            <a:r>
              <a:rPr sz="1500" b="1" spc="2">
                <a:solidFill>
                  <a:srgbClr val="FFFFFF"/>
                </a:solidFill>
                <a:latin typeface="Calibri"/>
                <a:cs typeface="Calibri"/>
              </a:rPr>
              <a:t>FP</a:t>
            </a:r>
            <a:r>
              <a:rPr sz="1500" b="1" spc="9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b="1" spc="-6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3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b="1" spc="-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500" b="1" spc="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b="1" spc="-2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 bwMode="auto">
          <a:xfrm>
            <a:off x="6705946" y="2515592"/>
            <a:ext cx="211786" cy="318063"/>
            <a:chOff x="11196828" y="6092666"/>
            <a:chExt cx="349250" cy="524510"/>
          </a:xfrm>
        </p:grpSpPr>
        <p:pic>
          <p:nvPicPr>
            <p:cNvPr id="20" name="object 20"/>
            <p:cNvPicPr/>
            <p:nvPr/>
          </p:nvPicPr>
          <p:blipFill>
            <a:blip r:embed="rId7"/>
            <a:stretch/>
          </p:blipFill>
          <p:spPr bwMode="auto">
            <a:xfrm>
              <a:off x="11253216" y="6536270"/>
              <a:ext cx="245073" cy="806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/>
            <a:stretch/>
          </p:blipFill>
          <p:spPr bwMode="auto">
            <a:xfrm>
              <a:off x="11282172" y="6178139"/>
              <a:ext cx="178018" cy="17817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 bwMode="auto">
            <a:xfrm>
              <a:off x="11196536" y="6092805"/>
              <a:ext cx="349250" cy="481330"/>
            </a:xfrm>
            <a:custGeom>
              <a:avLst/>
              <a:gdLst/>
              <a:ahLst/>
              <a:cxnLst/>
              <a:rect l="l" t="t" r="r" b="b"/>
              <a:pathLst>
                <a:path w="349250" h="481329" extrusionOk="0">
                  <a:moveTo>
                    <a:pt x="348742" y="174625"/>
                  </a:moveTo>
                  <a:lnTo>
                    <a:pt x="342392" y="128905"/>
                  </a:lnTo>
                  <a:lnTo>
                    <a:pt x="324485" y="87376"/>
                  </a:lnTo>
                  <a:lnTo>
                    <a:pt x="320548" y="82321"/>
                  </a:lnTo>
                  <a:lnTo>
                    <a:pt x="320548" y="174625"/>
                  </a:lnTo>
                  <a:lnTo>
                    <a:pt x="315976" y="209283"/>
                  </a:lnTo>
                  <a:lnTo>
                    <a:pt x="305816" y="239509"/>
                  </a:lnTo>
                  <a:lnTo>
                    <a:pt x="294640" y="260845"/>
                  </a:lnTo>
                  <a:lnTo>
                    <a:pt x="287528" y="268973"/>
                  </a:lnTo>
                  <a:lnTo>
                    <a:pt x="174371" y="443598"/>
                  </a:lnTo>
                  <a:lnTo>
                    <a:pt x="37465" y="240906"/>
                  </a:lnTo>
                  <a:lnTo>
                    <a:pt x="27686" y="221729"/>
                  </a:lnTo>
                  <a:lnTo>
                    <a:pt x="24130" y="202552"/>
                  </a:lnTo>
                  <a:lnTo>
                    <a:pt x="23622" y="174625"/>
                  </a:lnTo>
                  <a:lnTo>
                    <a:pt x="33401" y="128524"/>
                  </a:lnTo>
                  <a:lnTo>
                    <a:pt x="55626" y="88392"/>
                  </a:lnTo>
                  <a:lnTo>
                    <a:pt x="88011" y="56642"/>
                  </a:lnTo>
                  <a:lnTo>
                    <a:pt x="128397" y="35814"/>
                  </a:lnTo>
                  <a:lnTo>
                    <a:pt x="174371" y="28321"/>
                  </a:lnTo>
                  <a:lnTo>
                    <a:pt x="220345" y="35814"/>
                  </a:lnTo>
                  <a:lnTo>
                    <a:pt x="260477" y="56642"/>
                  </a:lnTo>
                  <a:lnTo>
                    <a:pt x="292100" y="88392"/>
                  </a:lnTo>
                  <a:lnTo>
                    <a:pt x="313055" y="128524"/>
                  </a:lnTo>
                  <a:lnTo>
                    <a:pt x="320548" y="174625"/>
                  </a:lnTo>
                  <a:lnTo>
                    <a:pt x="320548" y="82321"/>
                  </a:lnTo>
                  <a:lnTo>
                    <a:pt x="296926" y="51943"/>
                  </a:lnTo>
                  <a:lnTo>
                    <a:pt x="266700" y="28321"/>
                  </a:lnTo>
                  <a:lnTo>
                    <a:pt x="220091" y="6350"/>
                  </a:lnTo>
                  <a:lnTo>
                    <a:pt x="174371" y="0"/>
                  </a:lnTo>
                  <a:lnTo>
                    <a:pt x="128778" y="6350"/>
                  </a:lnTo>
                  <a:lnTo>
                    <a:pt x="87249" y="24257"/>
                  </a:lnTo>
                  <a:lnTo>
                    <a:pt x="51816" y="51943"/>
                  </a:lnTo>
                  <a:lnTo>
                    <a:pt x="24257" y="87376"/>
                  </a:lnTo>
                  <a:lnTo>
                    <a:pt x="6350" y="128905"/>
                  </a:lnTo>
                  <a:lnTo>
                    <a:pt x="0" y="174625"/>
                  </a:lnTo>
                  <a:lnTo>
                    <a:pt x="5207" y="212839"/>
                  </a:lnTo>
                  <a:lnTo>
                    <a:pt x="17145" y="246494"/>
                  </a:lnTo>
                  <a:lnTo>
                    <a:pt x="29845" y="271513"/>
                  </a:lnTo>
                  <a:lnTo>
                    <a:pt x="37719" y="283070"/>
                  </a:lnTo>
                  <a:lnTo>
                    <a:pt x="164973" y="476618"/>
                  </a:lnTo>
                  <a:lnTo>
                    <a:pt x="169672" y="481317"/>
                  </a:lnTo>
                  <a:lnTo>
                    <a:pt x="183769" y="481317"/>
                  </a:lnTo>
                  <a:lnTo>
                    <a:pt x="183769" y="476618"/>
                  </a:lnTo>
                  <a:lnTo>
                    <a:pt x="205486" y="443598"/>
                  </a:lnTo>
                  <a:lnTo>
                    <a:pt x="311023" y="283070"/>
                  </a:lnTo>
                  <a:lnTo>
                    <a:pt x="318897" y="271513"/>
                  </a:lnTo>
                  <a:lnTo>
                    <a:pt x="331724" y="246494"/>
                  </a:lnTo>
                  <a:lnTo>
                    <a:pt x="343535" y="212839"/>
                  </a:lnTo>
                  <a:lnTo>
                    <a:pt x="348742" y="17462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object 23"/>
          <p:cNvGrpSpPr/>
          <p:nvPr/>
        </p:nvGrpSpPr>
        <p:grpSpPr bwMode="auto">
          <a:xfrm>
            <a:off x="3734545" y="2556573"/>
            <a:ext cx="316908" cy="226417"/>
            <a:chOff x="6385559" y="6167342"/>
            <a:chExt cx="522605" cy="373380"/>
          </a:xfrm>
        </p:grpSpPr>
        <p:sp>
          <p:nvSpPr>
            <p:cNvPr id="24" name="object 24"/>
            <p:cNvSpPr/>
            <p:nvPr/>
          </p:nvSpPr>
          <p:spPr bwMode="auto">
            <a:xfrm>
              <a:off x="6385559" y="6167342"/>
              <a:ext cx="520064" cy="373380"/>
            </a:xfrm>
            <a:custGeom>
              <a:avLst/>
              <a:gdLst/>
              <a:ahLst/>
              <a:cxnLst/>
              <a:rect l="l" t="t" r="r" b="b"/>
              <a:pathLst>
                <a:path w="520065" h="373379" extrusionOk="0">
                  <a:moveTo>
                    <a:pt x="482045" y="129"/>
                  </a:moveTo>
                  <a:lnTo>
                    <a:pt x="40223" y="129"/>
                  </a:lnTo>
                  <a:lnTo>
                    <a:pt x="24602" y="3304"/>
                  </a:lnTo>
                  <a:lnTo>
                    <a:pt x="11776" y="12067"/>
                  </a:lnTo>
                  <a:lnTo>
                    <a:pt x="3013" y="24894"/>
                  </a:lnTo>
                  <a:lnTo>
                    <a:pt x="-161" y="40641"/>
                  </a:lnTo>
                  <a:lnTo>
                    <a:pt x="-161" y="332480"/>
                  </a:lnTo>
                  <a:lnTo>
                    <a:pt x="3013" y="348228"/>
                  </a:lnTo>
                  <a:lnTo>
                    <a:pt x="11776" y="361054"/>
                  </a:lnTo>
                  <a:lnTo>
                    <a:pt x="24602" y="369817"/>
                  </a:lnTo>
                  <a:lnTo>
                    <a:pt x="40223" y="372992"/>
                  </a:lnTo>
                  <a:lnTo>
                    <a:pt x="482045" y="372992"/>
                  </a:lnTo>
                  <a:lnTo>
                    <a:pt x="497666" y="369817"/>
                  </a:lnTo>
                  <a:lnTo>
                    <a:pt x="510492" y="361054"/>
                  </a:lnTo>
                  <a:lnTo>
                    <a:pt x="517477" y="350768"/>
                  </a:lnTo>
                  <a:lnTo>
                    <a:pt x="37429" y="350768"/>
                  </a:lnTo>
                  <a:lnTo>
                    <a:pt x="36413" y="349879"/>
                  </a:lnTo>
                  <a:lnTo>
                    <a:pt x="63591" y="328670"/>
                  </a:lnTo>
                  <a:lnTo>
                    <a:pt x="23841" y="328670"/>
                  </a:lnTo>
                  <a:lnTo>
                    <a:pt x="23841" y="69470"/>
                  </a:lnTo>
                  <a:lnTo>
                    <a:pt x="63591" y="69470"/>
                  </a:lnTo>
                  <a:lnTo>
                    <a:pt x="23841" y="38609"/>
                  </a:lnTo>
                  <a:lnTo>
                    <a:pt x="25872" y="30990"/>
                  </a:lnTo>
                  <a:lnTo>
                    <a:pt x="32603" y="24259"/>
                  </a:lnTo>
                  <a:lnTo>
                    <a:pt x="519382" y="24259"/>
                  </a:lnTo>
                  <a:lnTo>
                    <a:pt x="511254" y="12067"/>
                  </a:lnTo>
                  <a:lnTo>
                    <a:pt x="498301" y="3304"/>
                  </a:lnTo>
                  <a:lnTo>
                    <a:pt x="482045" y="129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9"/>
            <a:stretch/>
          </p:blipFill>
          <p:spPr bwMode="auto">
            <a:xfrm>
              <a:off x="6696455" y="6380321"/>
              <a:ext cx="211709" cy="1376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 bwMode="auto">
            <a:xfrm>
              <a:off x="6409398" y="6191611"/>
              <a:ext cx="499109" cy="304800"/>
            </a:xfrm>
            <a:custGeom>
              <a:avLst/>
              <a:gdLst/>
              <a:ahLst/>
              <a:cxnLst/>
              <a:rect l="l" t="t" r="r" b="b"/>
              <a:pathLst>
                <a:path w="499109" h="304800" extrusionOk="0">
                  <a:moveTo>
                    <a:pt x="498563" y="43319"/>
                  </a:moveTo>
                  <a:lnTo>
                    <a:pt x="475475" y="43319"/>
                  </a:lnTo>
                  <a:lnTo>
                    <a:pt x="475475" y="304406"/>
                  </a:lnTo>
                  <a:lnTo>
                    <a:pt x="498563" y="304406"/>
                  </a:lnTo>
                  <a:lnTo>
                    <a:pt x="498563" y="43319"/>
                  </a:lnTo>
                  <a:close/>
                </a:path>
                <a:path w="499109" h="304800" extrusionOk="0">
                  <a:moveTo>
                    <a:pt x="498589" y="16383"/>
                  </a:moveTo>
                  <a:lnTo>
                    <a:pt x="495922" y="635"/>
                  </a:lnTo>
                  <a:lnTo>
                    <a:pt x="495541" y="0"/>
                  </a:lnTo>
                  <a:lnTo>
                    <a:pt x="465950" y="0"/>
                  </a:lnTo>
                  <a:lnTo>
                    <a:pt x="472681" y="5715"/>
                  </a:lnTo>
                  <a:lnTo>
                    <a:pt x="474586" y="12446"/>
                  </a:lnTo>
                  <a:lnTo>
                    <a:pt x="251320" y="185915"/>
                  </a:lnTo>
                  <a:lnTo>
                    <a:pt x="243827" y="189725"/>
                  </a:lnTo>
                  <a:lnTo>
                    <a:pt x="235445" y="190995"/>
                  </a:lnTo>
                  <a:lnTo>
                    <a:pt x="227698" y="189725"/>
                  </a:lnTo>
                  <a:lnTo>
                    <a:pt x="227317" y="189725"/>
                  </a:lnTo>
                  <a:lnTo>
                    <a:pt x="220459" y="185915"/>
                  </a:lnTo>
                  <a:lnTo>
                    <a:pt x="39751" y="45212"/>
                  </a:lnTo>
                  <a:lnTo>
                    <a:pt x="0" y="45212"/>
                  </a:lnTo>
                  <a:lnTo>
                    <a:pt x="166611" y="174358"/>
                  </a:lnTo>
                  <a:lnTo>
                    <a:pt x="0" y="304406"/>
                  </a:lnTo>
                  <a:lnTo>
                    <a:pt x="39751" y="304406"/>
                  </a:lnTo>
                  <a:lnTo>
                    <a:pt x="186804" y="189725"/>
                  </a:lnTo>
                  <a:lnTo>
                    <a:pt x="205981" y="205092"/>
                  </a:lnTo>
                  <a:lnTo>
                    <a:pt x="212839" y="209537"/>
                  </a:lnTo>
                  <a:lnTo>
                    <a:pt x="220205" y="212458"/>
                  </a:lnTo>
                  <a:lnTo>
                    <a:pt x="227952" y="214236"/>
                  </a:lnTo>
                  <a:lnTo>
                    <a:pt x="235826" y="214744"/>
                  </a:lnTo>
                  <a:lnTo>
                    <a:pt x="243954" y="214236"/>
                  </a:lnTo>
                  <a:lnTo>
                    <a:pt x="284086" y="190995"/>
                  </a:lnTo>
                  <a:lnTo>
                    <a:pt x="286880" y="188836"/>
                  </a:lnTo>
                  <a:lnTo>
                    <a:pt x="326885" y="188836"/>
                  </a:lnTo>
                  <a:lnTo>
                    <a:pt x="307073" y="173342"/>
                  </a:lnTo>
                  <a:lnTo>
                    <a:pt x="475475" y="43307"/>
                  </a:lnTo>
                  <a:lnTo>
                    <a:pt x="498589" y="43307"/>
                  </a:lnTo>
                  <a:lnTo>
                    <a:pt x="498589" y="16383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object 27"/>
          <p:cNvGrpSpPr/>
          <p:nvPr/>
        </p:nvGrpSpPr>
        <p:grpSpPr bwMode="auto">
          <a:xfrm>
            <a:off x="6616637" y="2085441"/>
            <a:ext cx="317678" cy="317293"/>
            <a:chOff x="11097768" y="5045678"/>
            <a:chExt cx="523875" cy="523240"/>
          </a:xfrm>
        </p:grpSpPr>
        <p:sp>
          <p:nvSpPr>
            <p:cNvPr id="28" name="object 28"/>
            <p:cNvSpPr/>
            <p:nvPr/>
          </p:nvSpPr>
          <p:spPr bwMode="auto">
            <a:xfrm>
              <a:off x="11097768" y="5045678"/>
              <a:ext cx="523875" cy="523240"/>
            </a:xfrm>
            <a:custGeom>
              <a:avLst/>
              <a:gdLst/>
              <a:ahLst/>
              <a:cxnLst/>
              <a:rect l="l" t="t" r="r" b="b"/>
              <a:pathLst>
                <a:path w="523875" h="523239" extrusionOk="0">
                  <a:moveTo>
                    <a:pt x="261713" y="158"/>
                  </a:moveTo>
                  <a:lnTo>
                    <a:pt x="210153" y="5238"/>
                  </a:lnTo>
                  <a:lnTo>
                    <a:pt x="161386" y="20477"/>
                  </a:lnTo>
                  <a:lnTo>
                    <a:pt x="116429" y="44607"/>
                  </a:lnTo>
                  <a:lnTo>
                    <a:pt x="76425" y="77499"/>
                  </a:lnTo>
                  <a:lnTo>
                    <a:pt x="43660" y="116868"/>
                  </a:lnTo>
                  <a:lnTo>
                    <a:pt x="19531" y="161317"/>
                  </a:lnTo>
                  <a:lnTo>
                    <a:pt x="4799" y="210718"/>
                  </a:lnTo>
                  <a:lnTo>
                    <a:pt x="-280" y="261517"/>
                  </a:lnTo>
                  <a:lnTo>
                    <a:pt x="4799" y="313586"/>
                  </a:lnTo>
                  <a:lnTo>
                    <a:pt x="19531" y="361718"/>
                  </a:lnTo>
                  <a:lnTo>
                    <a:pt x="43660" y="407437"/>
                  </a:lnTo>
                  <a:lnTo>
                    <a:pt x="76425" y="446806"/>
                  </a:lnTo>
                  <a:lnTo>
                    <a:pt x="116429" y="479698"/>
                  </a:lnTo>
                  <a:lnTo>
                    <a:pt x="161386" y="503827"/>
                  </a:lnTo>
                  <a:lnTo>
                    <a:pt x="210153" y="519067"/>
                  </a:lnTo>
                  <a:lnTo>
                    <a:pt x="261713" y="522877"/>
                  </a:lnTo>
                  <a:lnTo>
                    <a:pt x="313147" y="519067"/>
                  </a:lnTo>
                  <a:lnTo>
                    <a:pt x="361914" y="503827"/>
                  </a:lnTo>
                  <a:lnTo>
                    <a:pt x="376138" y="496207"/>
                  </a:lnTo>
                  <a:lnTo>
                    <a:pt x="250030" y="496207"/>
                  </a:lnTo>
                  <a:lnTo>
                    <a:pt x="237965" y="491127"/>
                  </a:lnTo>
                  <a:lnTo>
                    <a:pt x="197326" y="491127"/>
                  </a:lnTo>
                  <a:lnTo>
                    <a:pt x="172054" y="482238"/>
                  </a:lnTo>
                  <a:lnTo>
                    <a:pt x="148051" y="470808"/>
                  </a:lnTo>
                  <a:lnTo>
                    <a:pt x="125700" y="456965"/>
                  </a:lnTo>
                  <a:lnTo>
                    <a:pt x="104999" y="441726"/>
                  </a:lnTo>
                  <a:lnTo>
                    <a:pt x="115540" y="432836"/>
                  </a:lnTo>
                  <a:lnTo>
                    <a:pt x="126462" y="425216"/>
                  </a:lnTo>
                  <a:lnTo>
                    <a:pt x="88109" y="425216"/>
                  </a:lnTo>
                  <a:lnTo>
                    <a:pt x="62582" y="392197"/>
                  </a:lnTo>
                  <a:lnTo>
                    <a:pt x="42771" y="356638"/>
                  </a:lnTo>
                  <a:lnTo>
                    <a:pt x="29563" y="316126"/>
                  </a:lnTo>
                  <a:lnTo>
                    <a:pt x="23594" y="274217"/>
                  </a:lnTo>
                  <a:lnTo>
                    <a:pt x="522438" y="274217"/>
                  </a:lnTo>
                  <a:lnTo>
                    <a:pt x="523581" y="261517"/>
                  </a:lnTo>
                  <a:lnTo>
                    <a:pt x="522438" y="250087"/>
                  </a:lnTo>
                  <a:lnTo>
                    <a:pt x="23594" y="250087"/>
                  </a:lnTo>
                  <a:lnTo>
                    <a:pt x="29563" y="208179"/>
                  </a:lnTo>
                  <a:lnTo>
                    <a:pt x="42644" y="167667"/>
                  </a:lnTo>
                  <a:lnTo>
                    <a:pt x="62328" y="132107"/>
                  </a:lnTo>
                  <a:lnTo>
                    <a:pt x="87728" y="99088"/>
                  </a:lnTo>
                  <a:lnTo>
                    <a:pt x="124557" y="99088"/>
                  </a:lnTo>
                  <a:lnTo>
                    <a:pt x="115159" y="91468"/>
                  </a:lnTo>
                  <a:lnTo>
                    <a:pt x="147797" y="53496"/>
                  </a:lnTo>
                  <a:lnTo>
                    <a:pt x="197326" y="33177"/>
                  </a:lnTo>
                  <a:lnTo>
                    <a:pt x="235552" y="33177"/>
                  </a:lnTo>
                  <a:lnTo>
                    <a:pt x="250030" y="28097"/>
                  </a:lnTo>
                  <a:lnTo>
                    <a:pt x="376138" y="28097"/>
                  </a:lnTo>
                  <a:lnTo>
                    <a:pt x="361914" y="20477"/>
                  </a:lnTo>
                  <a:lnTo>
                    <a:pt x="313147" y="5238"/>
                  </a:lnTo>
                  <a:lnTo>
                    <a:pt x="261713" y="158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0"/>
            <a:stretch/>
          </p:blipFill>
          <p:spPr bwMode="auto">
            <a:xfrm>
              <a:off x="11247374" y="5428819"/>
              <a:ext cx="315595" cy="11292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 bwMode="auto">
            <a:xfrm>
              <a:off x="11186160" y="5319744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60167" y="151"/>
                  </a:moveTo>
                  <a:lnTo>
                    <a:pt x="36800" y="151"/>
                  </a:lnTo>
                  <a:lnTo>
                    <a:pt x="38324" y="29360"/>
                  </a:lnTo>
                  <a:lnTo>
                    <a:pt x="41753" y="58442"/>
                  </a:lnTo>
                  <a:lnTo>
                    <a:pt x="46833" y="87652"/>
                  </a:lnTo>
                  <a:lnTo>
                    <a:pt x="53563" y="114321"/>
                  </a:lnTo>
                  <a:lnTo>
                    <a:pt x="39340" y="121941"/>
                  </a:lnTo>
                  <a:lnTo>
                    <a:pt x="25624" y="130831"/>
                  </a:lnTo>
                  <a:lnTo>
                    <a:pt x="12416" y="139720"/>
                  </a:lnTo>
                  <a:lnTo>
                    <a:pt x="-282" y="151150"/>
                  </a:lnTo>
                  <a:lnTo>
                    <a:pt x="38070" y="151150"/>
                  </a:lnTo>
                  <a:lnTo>
                    <a:pt x="49246" y="143530"/>
                  </a:lnTo>
                  <a:lnTo>
                    <a:pt x="60929" y="137180"/>
                  </a:lnTo>
                  <a:lnTo>
                    <a:pt x="86329" y="137180"/>
                  </a:lnTo>
                  <a:lnTo>
                    <a:pt x="82138" y="127021"/>
                  </a:lnTo>
                  <a:lnTo>
                    <a:pt x="101314" y="119401"/>
                  </a:lnTo>
                  <a:lnTo>
                    <a:pt x="120999" y="114321"/>
                  </a:lnTo>
                  <a:lnTo>
                    <a:pt x="141064" y="110511"/>
                  </a:lnTo>
                  <a:lnTo>
                    <a:pt x="161638" y="109241"/>
                  </a:lnTo>
                  <a:lnTo>
                    <a:pt x="294603" y="109241"/>
                  </a:lnTo>
                  <a:lnTo>
                    <a:pt x="295873" y="104161"/>
                  </a:lnTo>
                  <a:lnTo>
                    <a:pt x="75026" y="104161"/>
                  </a:lnTo>
                  <a:lnTo>
                    <a:pt x="69057" y="80032"/>
                  </a:lnTo>
                  <a:lnTo>
                    <a:pt x="64612" y="53363"/>
                  </a:lnTo>
                  <a:lnTo>
                    <a:pt x="61564" y="26820"/>
                  </a:lnTo>
                  <a:lnTo>
                    <a:pt x="60167" y="151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1"/>
            <a:stretch/>
          </p:blipFill>
          <p:spPr bwMode="auto">
            <a:xfrm>
              <a:off x="11533632" y="5319744"/>
              <a:ext cx="86868" cy="1510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/>
            <a:stretch/>
          </p:blipFill>
          <p:spPr bwMode="auto">
            <a:xfrm>
              <a:off x="11261471" y="5319744"/>
              <a:ext cx="235076" cy="10401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 bwMode="auto">
            <a:xfrm>
              <a:off x="11185779" y="5144611"/>
              <a:ext cx="296545" cy="151130"/>
            </a:xfrm>
            <a:custGeom>
              <a:avLst/>
              <a:gdLst/>
              <a:ahLst/>
              <a:cxnLst/>
              <a:rect l="l" t="t" r="r" b="b"/>
              <a:pathLst>
                <a:path w="296545" h="151129" extrusionOk="0">
                  <a:moveTo>
                    <a:pt x="36546" y="155"/>
                  </a:moveTo>
                  <a:lnTo>
                    <a:pt x="-282" y="155"/>
                  </a:lnTo>
                  <a:lnTo>
                    <a:pt x="12416" y="11585"/>
                  </a:lnTo>
                  <a:lnTo>
                    <a:pt x="25624" y="20475"/>
                  </a:lnTo>
                  <a:lnTo>
                    <a:pt x="53690" y="38254"/>
                  </a:lnTo>
                  <a:lnTo>
                    <a:pt x="47087" y="64924"/>
                  </a:lnTo>
                  <a:lnTo>
                    <a:pt x="42007" y="92863"/>
                  </a:lnTo>
                  <a:lnTo>
                    <a:pt x="38705" y="121945"/>
                  </a:lnTo>
                  <a:lnTo>
                    <a:pt x="37181" y="151154"/>
                  </a:lnTo>
                  <a:lnTo>
                    <a:pt x="60421" y="151154"/>
                  </a:lnTo>
                  <a:lnTo>
                    <a:pt x="61818" y="124485"/>
                  </a:lnTo>
                  <a:lnTo>
                    <a:pt x="64739" y="97816"/>
                  </a:lnTo>
                  <a:lnTo>
                    <a:pt x="69184" y="71273"/>
                  </a:lnTo>
                  <a:lnTo>
                    <a:pt x="75026" y="47144"/>
                  </a:lnTo>
                  <a:lnTo>
                    <a:pt x="296000" y="47144"/>
                  </a:lnTo>
                  <a:lnTo>
                    <a:pt x="294984" y="43334"/>
                  </a:lnTo>
                  <a:lnTo>
                    <a:pt x="162019" y="43334"/>
                  </a:lnTo>
                  <a:lnTo>
                    <a:pt x="141445" y="40794"/>
                  </a:lnTo>
                  <a:lnTo>
                    <a:pt x="121126" y="36984"/>
                  </a:lnTo>
                  <a:lnTo>
                    <a:pt x="101441" y="31904"/>
                  </a:lnTo>
                  <a:lnTo>
                    <a:pt x="82392" y="25555"/>
                  </a:lnTo>
                  <a:lnTo>
                    <a:pt x="85948" y="15395"/>
                  </a:lnTo>
                  <a:lnTo>
                    <a:pt x="61056" y="15395"/>
                  </a:lnTo>
                  <a:lnTo>
                    <a:pt x="49373" y="7775"/>
                  </a:lnTo>
                  <a:lnTo>
                    <a:pt x="38070" y="1425"/>
                  </a:lnTo>
                  <a:lnTo>
                    <a:pt x="36546" y="155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13"/>
            <a:stretch/>
          </p:blipFill>
          <p:spPr bwMode="auto">
            <a:xfrm>
              <a:off x="11247120" y="5073601"/>
              <a:ext cx="373379" cy="222012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 bwMode="auto">
          <a:xfrm>
            <a:off x="3722704" y="2078546"/>
            <a:ext cx="313443" cy="312287"/>
            <a:chOff x="6394703" y="5054980"/>
            <a:chExt cx="516890" cy="514984"/>
          </a:xfrm>
        </p:grpSpPr>
        <p:pic>
          <p:nvPicPr>
            <p:cNvPr id="36" name="object 36"/>
            <p:cNvPicPr/>
            <p:nvPr/>
          </p:nvPicPr>
          <p:blipFill>
            <a:blip r:embed="rId14"/>
            <a:stretch/>
          </p:blipFill>
          <p:spPr bwMode="auto">
            <a:xfrm>
              <a:off x="6656831" y="5054980"/>
              <a:ext cx="254332" cy="24977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 bwMode="auto">
            <a:xfrm>
              <a:off x="6394539" y="5106802"/>
              <a:ext cx="464820" cy="462915"/>
            </a:xfrm>
            <a:custGeom>
              <a:avLst/>
              <a:gdLst/>
              <a:ahLst/>
              <a:cxnLst/>
              <a:rect l="l" t="t" r="r" b="b"/>
              <a:pathLst>
                <a:path w="464820" h="462914" extrusionOk="0">
                  <a:moveTo>
                    <a:pt x="412737" y="405625"/>
                  </a:moveTo>
                  <a:lnTo>
                    <a:pt x="407530" y="400418"/>
                  </a:lnTo>
                  <a:lnTo>
                    <a:pt x="339966" y="327647"/>
                  </a:lnTo>
                  <a:lnTo>
                    <a:pt x="334759" y="322440"/>
                  </a:lnTo>
                  <a:lnTo>
                    <a:pt x="324472" y="322440"/>
                  </a:lnTo>
                  <a:lnTo>
                    <a:pt x="314058" y="332854"/>
                  </a:lnTo>
                  <a:lnTo>
                    <a:pt x="314058" y="343268"/>
                  </a:lnTo>
                  <a:lnTo>
                    <a:pt x="381622" y="410832"/>
                  </a:lnTo>
                  <a:lnTo>
                    <a:pt x="357238" y="426453"/>
                  </a:lnTo>
                  <a:lnTo>
                    <a:pt x="331584" y="434200"/>
                  </a:lnTo>
                  <a:lnTo>
                    <a:pt x="304787" y="434200"/>
                  </a:lnTo>
                  <a:lnTo>
                    <a:pt x="243319" y="410197"/>
                  </a:lnTo>
                  <a:lnTo>
                    <a:pt x="186296" y="367906"/>
                  </a:lnTo>
                  <a:lnTo>
                    <a:pt x="137414" y="322440"/>
                  </a:lnTo>
                  <a:lnTo>
                    <a:pt x="88265" y="267576"/>
                  </a:lnTo>
                  <a:lnTo>
                    <a:pt x="56134" y="222999"/>
                  </a:lnTo>
                  <a:lnTo>
                    <a:pt x="33401" y="181978"/>
                  </a:lnTo>
                  <a:lnTo>
                    <a:pt x="23749" y="153289"/>
                  </a:lnTo>
                  <a:lnTo>
                    <a:pt x="25654" y="127381"/>
                  </a:lnTo>
                  <a:lnTo>
                    <a:pt x="39243" y="101600"/>
                  </a:lnTo>
                  <a:lnTo>
                    <a:pt x="100965" y="31242"/>
                  </a:lnTo>
                  <a:lnTo>
                    <a:pt x="178930" y="109220"/>
                  </a:lnTo>
                  <a:lnTo>
                    <a:pt x="158102" y="130048"/>
                  </a:lnTo>
                  <a:lnTo>
                    <a:pt x="158102" y="140462"/>
                  </a:lnTo>
                  <a:lnTo>
                    <a:pt x="168516" y="150749"/>
                  </a:lnTo>
                  <a:lnTo>
                    <a:pt x="178930" y="150749"/>
                  </a:lnTo>
                  <a:lnTo>
                    <a:pt x="184137" y="145669"/>
                  </a:lnTo>
                  <a:lnTo>
                    <a:pt x="204965" y="119634"/>
                  </a:lnTo>
                  <a:lnTo>
                    <a:pt x="210045" y="114427"/>
                  </a:lnTo>
                  <a:lnTo>
                    <a:pt x="210045" y="104013"/>
                  </a:lnTo>
                  <a:lnTo>
                    <a:pt x="106172" y="0"/>
                  </a:lnTo>
                  <a:lnTo>
                    <a:pt x="95758" y="0"/>
                  </a:lnTo>
                  <a:lnTo>
                    <a:pt x="43815" y="52070"/>
                  </a:lnTo>
                  <a:lnTo>
                    <a:pt x="15621" y="89281"/>
                  </a:lnTo>
                  <a:lnTo>
                    <a:pt x="1016" y="124206"/>
                  </a:lnTo>
                  <a:lnTo>
                    <a:pt x="0" y="157988"/>
                  </a:lnTo>
                  <a:lnTo>
                    <a:pt x="12700" y="192392"/>
                  </a:lnTo>
                  <a:lnTo>
                    <a:pt x="18034" y="208648"/>
                  </a:lnTo>
                  <a:lnTo>
                    <a:pt x="69596" y="285991"/>
                  </a:lnTo>
                  <a:lnTo>
                    <a:pt x="121793" y="343268"/>
                  </a:lnTo>
                  <a:lnTo>
                    <a:pt x="179565" y="395338"/>
                  </a:lnTo>
                  <a:lnTo>
                    <a:pt x="225666" y="428993"/>
                  </a:lnTo>
                  <a:lnTo>
                    <a:pt x="267195" y="452361"/>
                  </a:lnTo>
                  <a:lnTo>
                    <a:pt x="314058" y="462775"/>
                  </a:lnTo>
                  <a:lnTo>
                    <a:pt x="337426" y="459981"/>
                  </a:lnTo>
                  <a:lnTo>
                    <a:pt x="360794" y="451726"/>
                  </a:lnTo>
                  <a:lnTo>
                    <a:pt x="384162" y="438645"/>
                  </a:lnTo>
                  <a:lnTo>
                    <a:pt x="407530" y="421246"/>
                  </a:lnTo>
                  <a:lnTo>
                    <a:pt x="412737" y="416039"/>
                  </a:lnTo>
                  <a:lnTo>
                    <a:pt x="412737" y="405625"/>
                  </a:lnTo>
                  <a:close/>
                </a:path>
                <a:path w="464820" h="462914" extrusionOk="0">
                  <a:moveTo>
                    <a:pt x="464680" y="358762"/>
                  </a:moveTo>
                  <a:lnTo>
                    <a:pt x="459473" y="353555"/>
                  </a:lnTo>
                  <a:lnTo>
                    <a:pt x="360794" y="259956"/>
                  </a:lnTo>
                  <a:lnTo>
                    <a:pt x="355587" y="254749"/>
                  </a:lnTo>
                  <a:lnTo>
                    <a:pt x="345173" y="254749"/>
                  </a:lnTo>
                  <a:lnTo>
                    <a:pt x="345173" y="259956"/>
                  </a:lnTo>
                  <a:lnTo>
                    <a:pt x="293230" y="306819"/>
                  </a:lnTo>
                  <a:lnTo>
                    <a:pt x="276974" y="315074"/>
                  </a:lnTo>
                  <a:lnTo>
                    <a:pt x="252971" y="314566"/>
                  </a:lnTo>
                  <a:lnTo>
                    <a:pt x="223126" y="302374"/>
                  </a:lnTo>
                  <a:lnTo>
                    <a:pt x="189344" y="275577"/>
                  </a:lnTo>
                  <a:lnTo>
                    <a:pt x="161785" y="241668"/>
                  </a:lnTo>
                  <a:lnTo>
                    <a:pt x="148450" y="211188"/>
                  </a:lnTo>
                  <a:lnTo>
                    <a:pt x="147688" y="185661"/>
                  </a:lnTo>
                  <a:lnTo>
                    <a:pt x="158102" y="166370"/>
                  </a:lnTo>
                  <a:lnTo>
                    <a:pt x="163309" y="161163"/>
                  </a:lnTo>
                  <a:lnTo>
                    <a:pt x="163309" y="150749"/>
                  </a:lnTo>
                  <a:lnTo>
                    <a:pt x="158102" y="145669"/>
                  </a:lnTo>
                  <a:lnTo>
                    <a:pt x="85344" y="77978"/>
                  </a:lnTo>
                  <a:lnTo>
                    <a:pt x="80264" y="72771"/>
                  </a:lnTo>
                  <a:lnTo>
                    <a:pt x="69850" y="72771"/>
                  </a:lnTo>
                  <a:lnTo>
                    <a:pt x="59436" y="83185"/>
                  </a:lnTo>
                  <a:lnTo>
                    <a:pt x="59436" y="93599"/>
                  </a:lnTo>
                  <a:lnTo>
                    <a:pt x="127000" y="161163"/>
                  </a:lnTo>
                  <a:lnTo>
                    <a:pt x="118872" y="185280"/>
                  </a:lnTo>
                  <a:lnTo>
                    <a:pt x="135763" y="254749"/>
                  </a:lnTo>
                  <a:lnTo>
                    <a:pt x="168516" y="296405"/>
                  </a:lnTo>
                  <a:lnTo>
                    <a:pt x="213220" y="331330"/>
                  </a:lnTo>
                  <a:lnTo>
                    <a:pt x="252971" y="345173"/>
                  </a:lnTo>
                  <a:lnTo>
                    <a:pt x="286880" y="342506"/>
                  </a:lnTo>
                  <a:lnTo>
                    <a:pt x="314058" y="327647"/>
                  </a:lnTo>
                  <a:lnTo>
                    <a:pt x="350380" y="291198"/>
                  </a:lnTo>
                  <a:lnTo>
                    <a:pt x="428358" y="363969"/>
                  </a:lnTo>
                  <a:lnTo>
                    <a:pt x="412737" y="379590"/>
                  </a:lnTo>
                  <a:lnTo>
                    <a:pt x="412737" y="395211"/>
                  </a:lnTo>
                  <a:lnTo>
                    <a:pt x="417944" y="400418"/>
                  </a:lnTo>
                  <a:lnTo>
                    <a:pt x="428358" y="400418"/>
                  </a:lnTo>
                  <a:lnTo>
                    <a:pt x="459473" y="369176"/>
                  </a:lnTo>
                  <a:lnTo>
                    <a:pt x="464680" y="369176"/>
                  </a:lnTo>
                  <a:lnTo>
                    <a:pt x="464680" y="358762"/>
                  </a:lnTo>
                  <a:close/>
                </a:path>
              </a:pathLst>
            </a:custGeom>
            <a:solidFill>
              <a:srgbClr val="E84E22"/>
            </a:solidFill>
          </p:spPr>
          <p:txBody>
            <a:bodyPr wrap="square" lIns="0" tIns="0" rIns="0" bIns="0" rtlCol="0"/>
            <a:lstStyle/>
            <a:p>
              <a:pPr defTabSz="554492">
                <a:defRPr/>
              </a:pPr>
              <a:endParaRPr sz="11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object 38"/>
          <p:cNvSpPr/>
          <p:nvPr/>
        </p:nvSpPr>
        <p:spPr bwMode="auto">
          <a:xfrm>
            <a:off x="3708807" y="3015935"/>
            <a:ext cx="372357" cy="318063"/>
          </a:xfrm>
          <a:custGeom>
            <a:avLst/>
            <a:gdLst/>
            <a:ahLst/>
            <a:cxnLst/>
            <a:rect l="l" t="t" r="r" b="b"/>
            <a:pathLst>
              <a:path w="614045" h="524509" extrusionOk="0">
                <a:moveTo>
                  <a:pt x="488556" y="478142"/>
                </a:moveTo>
                <a:lnTo>
                  <a:pt x="485508" y="460743"/>
                </a:lnTo>
                <a:lnTo>
                  <a:pt x="477126" y="444360"/>
                </a:lnTo>
                <a:lnTo>
                  <a:pt x="464553" y="430644"/>
                </a:lnTo>
                <a:lnTo>
                  <a:pt x="464553" y="478142"/>
                </a:lnTo>
                <a:lnTo>
                  <a:pt x="463029" y="485254"/>
                </a:lnTo>
                <a:lnTo>
                  <a:pt x="458838" y="491096"/>
                </a:lnTo>
                <a:lnTo>
                  <a:pt x="452615" y="495287"/>
                </a:lnTo>
                <a:lnTo>
                  <a:pt x="444868" y="496811"/>
                </a:lnTo>
                <a:lnTo>
                  <a:pt x="46863" y="496811"/>
                </a:lnTo>
                <a:lnTo>
                  <a:pt x="38608" y="495287"/>
                </a:lnTo>
                <a:lnTo>
                  <a:pt x="32004" y="491096"/>
                </a:lnTo>
                <a:lnTo>
                  <a:pt x="27686" y="485254"/>
                </a:lnTo>
                <a:lnTo>
                  <a:pt x="26162" y="478142"/>
                </a:lnTo>
                <a:lnTo>
                  <a:pt x="27940" y="468744"/>
                </a:lnTo>
                <a:lnTo>
                  <a:pt x="32639" y="459346"/>
                </a:lnTo>
                <a:lnTo>
                  <a:pt x="39497" y="451472"/>
                </a:lnTo>
                <a:lnTo>
                  <a:pt x="48006" y="446392"/>
                </a:lnTo>
                <a:lnTo>
                  <a:pt x="163576" y="401561"/>
                </a:lnTo>
                <a:lnTo>
                  <a:pt x="171958" y="397243"/>
                </a:lnTo>
                <a:lnTo>
                  <a:pt x="178803" y="391401"/>
                </a:lnTo>
                <a:lnTo>
                  <a:pt x="184137" y="384289"/>
                </a:lnTo>
                <a:lnTo>
                  <a:pt x="187566" y="376415"/>
                </a:lnTo>
                <a:lnTo>
                  <a:pt x="188836" y="368033"/>
                </a:lnTo>
                <a:lnTo>
                  <a:pt x="187693" y="359524"/>
                </a:lnTo>
                <a:lnTo>
                  <a:pt x="184264" y="351269"/>
                </a:lnTo>
                <a:lnTo>
                  <a:pt x="178803" y="343522"/>
                </a:lnTo>
                <a:lnTo>
                  <a:pt x="170434" y="331965"/>
                </a:lnTo>
                <a:lnTo>
                  <a:pt x="152146" y="302882"/>
                </a:lnTo>
                <a:lnTo>
                  <a:pt x="133731" y="261226"/>
                </a:lnTo>
                <a:lnTo>
                  <a:pt x="125349" y="212204"/>
                </a:lnTo>
                <a:lnTo>
                  <a:pt x="134747" y="165214"/>
                </a:lnTo>
                <a:lnTo>
                  <a:pt x="160401" y="127000"/>
                </a:lnTo>
                <a:lnTo>
                  <a:pt x="198488" y="101219"/>
                </a:lnTo>
                <a:lnTo>
                  <a:pt x="245351" y="91821"/>
                </a:lnTo>
                <a:lnTo>
                  <a:pt x="292214" y="101219"/>
                </a:lnTo>
                <a:lnTo>
                  <a:pt x="330314" y="127000"/>
                </a:lnTo>
                <a:lnTo>
                  <a:pt x="355968" y="165214"/>
                </a:lnTo>
                <a:lnTo>
                  <a:pt x="365239" y="212204"/>
                </a:lnTo>
                <a:lnTo>
                  <a:pt x="356984" y="260718"/>
                </a:lnTo>
                <a:lnTo>
                  <a:pt x="338569" y="302501"/>
                </a:lnTo>
                <a:lnTo>
                  <a:pt x="320154" y="332092"/>
                </a:lnTo>
                <a:lnTo>
                  <a:pt x="306311" y="351269"/>
                </a:lnTo>
                <a:lnTo>
                  <a:pt x="303009" y="359524"/>
                </a:lnTo>
                <a:lnTo>
                  <a:pt x="301866" y="368033"/>
                </a:lnTo>
                <a:lnTo>
                  <a:pt x="303136" y="376415"/>
                </a:lnTo>
                <a:lnTo>
                  <a:pt x="442709" y="446392"/>
                </a:lnTo>
                <a:lnTo>
                  <a:pt x="451218" y="451472"/>
                </a:lnTo>
                <a:lnTo>
                  <a:pt x="458076" y="459346"/>
                </a:lnTo>
                <a:lnTo>
                  <a:pt x="462775" y="468744"/>
                </a:lnTo>
                <a:lnTo>
                  <a:pt x="464553" y="478142"/>
                </a:lnTo>
                <a:lnTo>
                  <a:pt x="464553" y="430644"/>
                </a:lnTo>
                <a:lnTo>
                  <a:pt x="464553" y="430517"/>
                </a:lnTo>
                <a:lnTo>
                  <a:pt x="449313" y="421246"/>
                </a:lnTo>
                <a:lnTo>
                  <a:pt x="333616" y="376415"/>
                </a:lnTo>
                <a:lnTo>
                  <a:pt x="330441" y="375272"/>
                </a:lnTo>
                <a:lnTo>
                  <a:pt x="327139" y="373113"/>
                </a:lnTo>
                <a:lnTo>
                  <a:pt x="327139" y="366509"/>
                </a:lnTo>
                <a:lnTo>
                  <a:pt x="328155" y="364350"/>
                </a:lnTo>
                <a:lnTo>
                  <a:pt x="330441" y="361048"/>
                </a:lnTo>
                <a:lnTo>
                  <a:pt x="340855" y="347332"/>
                </a:lnTo>
                <a:lnTo>
                  <a:pt x="361810" y="314566"/>
                </a:lnTo>
                <a:lnTo>
                  <a:pt x="382257" y="267703"/>
                </a:lnTo>
                <a:lnTo>
                  <a:pt x="391528" y="212204"/>
                </a:lnTo>
                <a:lnTo>
                  <a:pt x="383908" y="165722"/>
                </a:lnTo>
                <a:lnTo>
                  <a:pt x="362826" y="125222"/>
                </a:lnTo>
                <a:lnTo>
                  <a:pt x="330949" y="93091"/>
                </a:lnTo>
                <a:lnTo>
                  <a:pt x="328409" y="91821"/>
                </a:lnTo>
                <a:lnTo>
                  <a:pt x="290563" y="72009"/>
                </a:lnTo>
                <a:lnTo>
                  <a:pt x="244208" y="64389"/>
                </a:lnTo>
                <a:lnTo>
                  <a:pt x="197980" y="72009"/>
                </a:lnTo>
                <a:lnTo>
                  <a:pt x="157607" y="93091"/>
                </a:lnTo>
                <a:lnTo>
                  <a:pt x="125603" y="125222"/>
                </a:lnTo>
                <a:lnTo>
                  <a:pt x="104648" y="165722"/>
                </a:lnTo>
                <a:lnTo>
                  <a:pt x="97028" y="212204"/>
                </a:lnTo>
                <a:lnTo>
                  <a:pt x="106172" y="267703"/>
                </a:lnTo>
                <a:lnTo>
                  <a:pt x="126365" y="314566"/>
                </a:lnTo>
                <a:lnTo>
                  <a:pt x="147193" y="347332"/>
                </a:lnTo>
                <a:lnTo>
                  <a:pt x="158115" y="361048"/>
                </a:lnTo>
                <a:lnTo>
                  <a:pt x="162433" y="367652"/>
                </a:lnTo>
                <a:lnTo>
                  <a:pt x="160274" y="371970"/>
                </a:lnTo>
                <a:lnTo>
                  <a:pt x="158115" y="374129"/>
                </a:lnTo>
                <a:lnTo>
                  <a:pt x="154813" y="376415"/>
                </a:lnTo>
                <a:lnTo>
                  <a:pt x="39243" y="421246"/>
                </a:lnTo>
                <a:lnTo>
                  <a:pt x="23876" y="430644"/>
                </a:lnTo>
                <a:lnTo>
                  <a:pt x="11430" y="444360"/>
                </a:lnTo>
                <a:lnTo>
                  <a:pt x="3048" y="460743"/>
                </a:lnTo>
                <a:lnTo>
                  <a:pt x="0" y="478142"/>
                </a:lnTo>
                <a:lnTo>
                  <a:pt x="3683" y="495922"/>
                </a:lnTo>
                <a:lnTo>
                  <a:pt x="13462" y="510527"/>
                </a:lnTo>
                <a:lnTo>
                  <a:pt x="28067" y="520433"/>
                </a:lnTo>
                <a:lnTo>
                  <a:pt x="45847" y="524116"/>
                </a:lnTo>
                <a:lnTo>
                  <a:pt x="442709" y="524116"/>
                </a:lnTo>
                <a:lnTo>
                  <a:pt x="460489" y="520433"/>
                </a:lnTo>
                <a:lnTo>
                  <a:pt x="474967" y="510527"/>
                </a:lnTo>
                <a:lnTo>
                  <a:pt x="484365" y="496811"/>
                </a:lnTo>
                <a:lnTo>
                  <a:pt x="484873" y="495922"/>
                </a:lnTo>
                <a:lnTo>
                  <a:pt x="488556" y="478142"/>
                </a:lnTo>
                <a:close/>
              </a:path>
              <a:path w="614045" h="524509" extrusionOk="0">
                <a:moveTo>
                  <a:pt x="613778" y="414007"/>
                </a:moveTo>
                <a:lnTo>
                  <a:pt x="593712" y="368668"/>
                </a:lnTo>
                <a:lnTo>
                  <a:pt x="537324" y="339712"/>
                </a:lnTo>
                <a:lnTo>
                  <a:pt x="482841" y="321424"/>
                </a:lnTo>
                <a:lnTo>
                  <a:pt x="469252" y="316217"/>
                </a:lnTo>
                <a:lnTo>
                  <a:pt x="459092" y="309613"/>
                </a:lnTo>
                <a:lnTo>
                  <a:pt x="456171" y="297167"/>
                </a:lnTo>
                <a:lnTo>
                  <a:pt x="463156" y="281927"/>
                </a:lnTo>
                <a:lnTo>
                  <a:pt x="481952" y="255892"/>
                </a:lnTo>
                <a:lnTo>
                  <a:pt x="503288" y="210172"/>
                </a:lnTo>
                <a:lnTo>
                  <a:pt x="514464" y="161658"/>
                </a:lnTo>
                <a:lnTo>
                  <a:pt x="512051" y="112903"/>
                </a:lnTo>
                <a:lnTo>
                  <a:pt x="492874" y="66548"/>
                </a:lnTo>
                <a:lnTo>
                  <a:pt x="462013" y="32004"/>
                </a:lnTo>
                <a:lnTo>
                  <a:pt x="423532" y="9652"/>
                </a:lnTo>
                <a:lnTo>
                  <a:pt x="380733" y="0"/>
                </a:lnTo>
                <a:lnTo>
                  <a:pt x="336283" y="3175"/>
                </a:lnTo>
                <a:lnTo>
                  <a:pt x="293357" y="19558"/>
                </a:lnTo>
                <a:lnTo>
                  <a:pt x="287007" y="28067"/>
                </a:lnTo>
                <a:lnTo>
                  <a:pt x="288912" y="37719"/>
                </a:lnTo>
                <a:lnTo>
                  <a:pt x="296659" y="44323"/>
                </a:lnTo>
                <a:lnTo>
                  <a:pt x="307454" y="43561"/>
                </a:lnTo>
                <a:lnTo>
                  <a:pt x="350126" y="28829"/>
                </a:lnTo>
                <a:lnTo>
                  <a:pt x="392671" y="29972"/>
                </a:lnTo>
                <a:lnTo>
                  <a:pt x="431533" y="45212"/>
                </a:lnTo>
                <a:lnTo>
                  <a:pt x="462902" y="72517"/>
                </a:lnTo>
                <a:lnTo>
                  <a:pt x="483095" y="109855"/>
                </a:lnTo>
                <a:lnTo>
                  <a:pt x="488556" y="155308"/>
                </a:lnTo>
                <a:lnTo>
                  <a:pt x="484238" y="182740"/>
                </a:lnTo>
                <a:lnTo>
                  <a:pt x="475475" y="209156"/>
                </a:lnTo>
                <a:lnTo>
                  <a:pt x="463410" y="234302"/>
                </a:lnTo>
                <a:lnTo>
                  <a:pt x="449313" y="258178"/>
                </a:lnTo>
                <a:lnTo>
                  <a:pt x="432295" y="281292"/>
                </a:lnTo>
                <a:lnTo>
                  <a:pt x="426199" y="293992"/>
                </a:lnTo>
                <a:lnTo>
                  <a:pt x="450075" y="336156"/>
                </a:lnTo>
                <a:lnTo>
                  <a:pt x="525640" y="366509"/>
                </a:lnTo>
                <a:lnTo>
                  <a:pt x="552818" y="376288"/>
                </a:lnTo>
                <a:lnTo>
                  <a:pt x="566026" y="382638"/>
                </a:lnTo>
                <a:lnTo>
                  <a:pt x="576821" y="391655"/>
                </a:lnTo>
                <a:lnTo>
                  <a:pt x="584695" y="406895"/>
                </a:lnTo>
                <a:lnTo>
                  <a:pt x="582028" y="420230"/>
                </a:lnTo>
                <a:lnTo>
                  <a:pt x="571614" y="429755"/>
                </a:lnTo>
                <a:lnTo>
                  <a:pt x="556120" y="433311"/>
                </a:lnTo>
                <a:lnTo>
                  <a:pt x="524497" y="433311"/>
                </a:lnTo>
                <a:lnTo>
                  <a:pt x="514718" y="437502"/>
                </a:lnTo>
                <a:lnTo>
                  <a:pt x="511416" y="446900"/>
                </a:lnTo>
                <a:lnTo>
                  <a:pt x="514718" y="456425"/>
                </a:lnTo>
                <a:lnTo>
                  <a:pt x="524497" y="460616"/>
                </a:lnTo>
                <a:lnTo>
                  <a:pt x="551802" y="461759"/>
                </a:lnTo>
                <a:lnTo>
                  <a:pt x="565645" y="461505"/>
                </a:lnTo>
                <a:lnTo>
                  <a:pt x="578980" y="459600"/>
                </a:lnTo>
                <a:lnTo>
                  <a:pt x="597268" y="449313"/>
                </a:lnTo>
                <a:lnTo>
                  <a:pt x="609206" y="433311"/>
                </a:lnTo>
                <a:lnTo>
                  <a:pt x="613778" y="414007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5"/>
          <a:stretch/>
        </p:blipFill>
        <p:spPr bwMode="auto">
          <a:xfrm>
            <a:off x="994817" y="4113310"/>
            <a:ext cx="1262338" cy="1272492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 bwMode="auto">
          <a:xfrm>
            <a:off x="427" y="5648262"/>
            <a:ext cx="1208717" cy="1209873"/>
          </a:xfrm>
          <a:custGeom>
            <a:avLst/>
            <a:gdLst/>
            <a:ahLst/>
            <a:cxnLst/>
            <a:rect l="l" t="t" r="r" b="b"/>
            <a:pathLst>
              <a:path w="1993264" h="1995170" extrusionOk="0">
                <a:moveTo>
                  <a:pt x="0" y="50"/>
                </a:moveTo>
                <a:lnTo>
                  <a:pt x="0" y="1994586"/>
                </a:lnTo>
                <a:lnTo>
                  <a:pt x="1992960" y="1994586"/>
                </a:ln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 bwMode="auto">
          <a:xfrm>
            <a:off x="2033569" y="751"/>
            <a:ext cx="1204866" cy="1204866"/>
          </a:xfrm>
          <a:custGeom>
            <a:avLst/>
            <a:gdLst/>
            <a:ahLst/>
            <a:cxnLst/>
            <a:rect l="l" t="t" r="r" b="b"/>
            <a:pathLst>
              <a:path w="1986914" h="1986914" extrusionOk="0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 bwMode="auto">
          <a:xfrm>
            <a:off x="10667949" y="0"/>
            <a:ext cx="1523701" cy="1523701"/>
          </a:xfrm>
          <a:custGeom>
            <a:avLst/>
            <a:gdLst/>
            <a:ahLst/>
            <a:cxnLst/>
            <a:rect l="l" t="t" r="r" b="b"/>
            <a:pathLst>
              <a:path w="2512694" h="2512695" extrusionOk="0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</p:spPr>
        <p:txBody>
          <a:bodyPr wrap="square" lIns="0" tIns="0" rIns="0" bIns="0" rtlCol="0"/>
          <a:lstStyle/>
          <a:p>
            <a:pPr defTabSz="554492">
              <a:defRPr/>
            </a:pPr>
            <a:endParaRPr sz="11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6670007" y="4475210"/>
            <a:ext cx="2104807" cy="215724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 bwMode="auto">
          <a:xfrm>
            <a:off x="5974740" y="3742990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Телеграм-канал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Дом предпринимателя РТ</a:t>
            </a:r>
            <a:endParaRPr/>
          </a:p>
        </p:txBody>
      </p:sp>
      <p:sp>
        <p:nvSpPr>
          <p:cNvPr id="46" name="TextBox 45"/>
          <p:cNvSpPr txBox="1"/>
          <p:nvPr/>
        </p:nvSpPr>
        <p:spPr bwMode="auto">
          <a:xfrm>
            <a:off x="9192975" y="3685638"/>
            <a:ext cx="29158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Сообщество ВКонтакте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Фонда поддержки предпринимательства РТ</a:t>
            </a:r>
            <a:endParaRPr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>
            <a:off x="9635717" y="4592138"/>
            <a:ext cx="2222280" cy="222228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/>
          <a:stretch/>
        </p:blipFill>
        <p:spPr bwMode="auto">
          <a:xfrm>
            <a:off x="3722606" y="4608048"/>
            <a:ext cx="1797120" cy="179712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 bwMode="auto">
          <a:xfrm>
            <a:off x="3058853" y="3761614"/>
            <a:ext cx="2915887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Презентация доступна </a:t>
            </a:r>
            <a:endParaRPr/>
          </a:p>
          <a:p>
            <a:pPr algn="ctr" defTabSz="554492">
              <a:defRPr/>
            </a:pPr>
            <a:r>
              <a:rPr lang="ru-RU" sz="1700" b="1">
                <a:solidFill>
                  <a:srgbClr val="C00000"/>
                </a:solidFill>
                <a:latin typeface="Calibri"/>
              </a:rPr>
              <a:t>здесь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17675</TotalTime>
  <Words>301</Words>
  <Application>Microsoft Office PowerPoint</Application>
  <DocSecurity>0</DocSecurity>
  <PresentationFormat>Широкоэкранный</PresentationFormat>
  <Paragraphs>67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Circe</vt:lpstr>
      <vt:lpstr>Тема Office</vt:lpstr>
      <vt:lpstr>Office Theme</vt:lpstr>
      <vt:lpstr>ФОНД ПОДДЕРЖКИ  ПРЕДПРИНИМАТЕЛЬСТВА  РЕСПУБЛИКИ ТАТАРСТАН Финансовые меры поддержки предпринимателей  в 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ПОЛУЧИТЬ УСЛУГИ ФОНДА? ОБРАТИТЬСЯ В ФОНД: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cp:keywords/>
  <dc:description/>
  <cp:lastModifiedBy>Шакирзянов Рустем Наилевич</cp:lastModifiedBy>
  <cp:revision>240</cp:revision>
  <dcterms:created xsi:type="dcterms:W3CDTF">2022-12-12T14:36:21Z</dcterms:created>
  <dcterms:modified xsi:type="dcterms:W3CDTF">2023-09-08T12:49:31Z</dcterms:modified>
  <cp:category/>
  <dc:identifier/>
  <cp:contentStatus/>
  <dc:language/>
  <cp:version/>
</cp:coreProperties>
</file>